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2" r:id="rId3"/>
    <p:sldId id="264" r:id="rId4"/>
    <p:sldId id="265" r:id="rId5"/>
    <p:sldId id="266" r:id="rId6"/>
    <p:sldId id="267" r:id="rId7"/>
    <p:sldId id="263" r:id="rId8"/>
    <p:sldId id="258" r:id="rId9"/>
    <p:sldId id="308" r:id="rId10"/>
    <p:sldId id="259" r:id="rId11"/>
    <p:sldId id="290" r:id="rId12"/>
    <p:sldId id="273" r:id="rId13"/>
    <p:sldId id="277" r:id="rId14"/>
    <p:sldId id="261" r:id="rId15"/>
    <p:sldId id="270" r:id="rId16"/>
    <p:sldId id="299" r:id="rId17"/>
    <p:sldId id="271" r:id="rId18"/>
    <p:sldId id="289" r:id="rId19"/>
    <p:sldId id="288" r:id="rId20"/>
    <p:sldId id="306" r:id="rId21"/>
    <p:sldId id="307" r:id="rId22"/>
    <p:sldId id="301" r:id="rId23"/>
    <p:sldId id="302" r:id="rId24"/>
    <p:sldId id="305" r:id="rId25"/>
    <p:sldId id="298"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693" autoAdjust="0"/>
  </p:normalViewPr>
  <p:slideViewPr>
    <p:cSldViewPr snapToGrid="0" showGuides="1">
      <p:cViewPr varScale="1">
        <p:scale>
          <a:sx n="86" d="100"/>
          <a:sy n="86" d="100"/>
        </p:scale>
        <p:origin x="23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23416;&#33287;&#25945;&#36039;&#28304;\LEA%20on%20Water%20Resources\&#33258;2006&#24180;&#36215;&#30340;&#20379;&#27700;&#21332;&#3569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t>東江水價格變化（</a:t>
            </a:r>
            <a:r>
              <a:rPr lang="en-US"/>
              <a:t>2006 - 2023</a:t>
            </a:r>
            <a:r>
              <a:rPr lang="zh-CN"/>
              <a:t>）</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億港元</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Sheet1!$A$2:$A$19</c:f>
              <c:numCache>
                <c:formatCode>General</c:formatCode>
                <c:ptCount val="18"/>
                <c:pt idx="0">
                  <c:v>2006</c:v>
                </c:pt>
                <c:pt idx="1">
                  <c:v>2007</c:v>
                </c:pt>
                <c:pt idx="2">
                  <c:v>2007</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Sheet1!$B$2:$B$19</c:f>
              <c:numCache>
                <c:formatCode>General</c:formatCode>
                <c:ptCount val="18"/>
                <c:pt idx="0">
                  <c:v>24.948</c:v>
                </c:pt>
                <c:pt idx="1">
                  <c:v>24.948</c:v>
                </c:pt>
                <c:pt idx="2">
                  <c:v>24.948</c:v>
                </c:pt>
                <c:pt idx="3">
                  <c:v>29.59</c:v>
                </c:pt>
                <c:pt idx="4">
                  <c:v>31.46</c:v>
                </c:pt>
                <c:pt idx="5">
                  <c:v>33.44</c:v>
                </c:pt>
                <c:pt idx="6">
                  <c:v>35.387</c:v>
                </c:pt>
                <c:pt idx="7">
                  <c:v>37.433</c:v>
                </c:pt>
                <c:pt idx="8">
                  <c:v>39.593400000000003</c:v>
                </c:pt>
                <c:pt idx="9">
                  <c:v>42.227899999999998</c:v>
                </c:pt>
                <c:pt idx="10">
                  <c:v>44.915199999999999</c:v>
                </c:pt>
                <c:pt idx="11">
                  <c:v>47.782899999999998</c:v>
                </c:pt>
                <c:pt idx="12">
                  <c:v>47.925899999999999</c:v>
                </c:pt>
                <c:pt idx="13">
                  <c:v>48.7</c:v>
                </c:pt>
                <c:pt idx="14">
                  <c:v>48.214100000000002</c:v>
                </c:pt>
                <c:pt idx="15">
                  <c:v>48.8553</c:v>
                </c:pt>
                <c:pt idx="16">
                  <c:v>49.505099999999999</c:v>
                </c:pt>
                <c:pt idx="17">
                  <c:v>50.163499999999999</c:v>
                </c:pt>
              </c:numCache>
            </c:numRef>
          </c:val>
          <c:smooth val="0"/>
          <c:extLst>
            <c:ext xmlns:c16="http://schemas.microsoft.com/office/drawing/2014/chart" uri="{C3380CC4-5D6E-409C-BE32-E72D297353CC}">
              <c16:uniqueId val="{00000000-6BCA-4968-82DB-03CC36C0103A}"/>
            </c:ext>
          </c:extLst>
        </c:ser>
        <c:dLbls>
          <c:dLblPos val="ctr"/>
          <c:showLegendKey val="0"/>
          <c:showVal val="1"/>
          <c:showCatName val="0"/>
          <c:showSerName val="0"/>
          <c:showPercent val="0"/>
          <c:showBubbleSize val="0"/>
        </c:dLbls>
        <c:marker val="1"/>
        <c:smooth val="0"/>
        <c:axId val="708204440"/>
        <c:axId val="708201488"/>
      </c:lineChart>
      <c:catAx>
        <c:axId val="708204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08201488"/>
        <c:crosses val="autoZero"/>
        <c:auto val="1"/>
        <c:lblAlgn val="ctr"/>
        <c:lblOffset val="100"/>
        <c:noMultiLvlLbl val="0"/>
      </c:catAx>
      <c:valAx>
        <c:axId val="7082014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82044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C837A-22DD-4360-8D93-D2F7BD7118C6}" type="datetimeFigureOut">
              <a:rPr lang="zh-TW" altLang="en-US" smtClean="0"/>
              <a:t>2024/5/13</a:t>
            </a:fld>
            <a:endParaRPr lang="zh-TW"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2C563-31E5-4E5E-8865-EBFC7CC933AC}" type="slidenum">
              <a:rPr lang="zh-TW" altLang="en-US" smtClean="0"/>
              <a:t>‹#›</a:t>
            </a:fld>
            <a:endParaRPr lang="zh-TW" altLang="en-US"/>
          </a:p>
        </p:txBody>
      </p:sp>
    </p:spTree>
    <p:extLst>
      <p:ext uri="{BB962C8B-B14F-4D97-AF65-F5344CB8AC3E}">
        <p14:creationId xmlns:p14="http://schemas.microsoft.com/office/powerpoint/2010/main" val="133987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kchronicles.org.hk/%E9%A6%99%E6%B8%AF%E5%BF%97/%E5%A4%A7%E4%BA%8B%E8%A8%9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aterconservation.hk/tc/at-school/secondary-school/water-resources-in-hk/dongjiang-water-supply/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aterconservation.hk/tc/at-school/secondary-school/water-resources-in-hk/dongjiang-water-supply/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1</a:t>
            </a:fld>
            <a:endParaRPr lang="zh-TW" altLang="en-US"/>
          </a:p>
        </p:txBody>
      </p:sp>
    </p:spTree>
    <p:extLst>
      <p:ext uri="{BB962C8B-B14F-4D97-AF65-F5344CB8AC3E}">
        <p14:creationId xmlns:p14="http://schemas.microsoft.com/office/powerpoint/2010/main" val="427823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如有同學於討論中提到全球暖化，教師可借此機會引導思考人類將會面對的情況</a:t>
            </a:r>
            <a:endParaRPr lang="en-US" altLang="zh-TW" dirty="0" smtClean="0"/>
          </a:p>
          <a:p>
            <a:endParaRPr lang="en-US" altLang="zh-TW" dirty="0" smtClean="0"/>
          </a:p>
          <a:p>
            <a:r>
              <a:rPr lang="zh-CN" altLang="en-US" dirty="0" smtClean="0"/>
              <a:t>參考資料：</a:t>
            </a:r>
            <a:endParaRPr lang="en-US" altLang="zh-CN" dirty="0" smtClean="0"/>
          </a:p>
          <a:p>
            <a:r>
              <a:rPr lang="en-US" altLang="zh-CN" dirty="0" smtClean="0"/>
              <a:t>https://www.waterconservation.gov.hk/tc/why-save-water/climate-change/</a:t>
            </a:r>
            <a:endParaRPr lang="en-US" altLang="zh-TW" dirty="0" smtClean="0"/>
          </a:p>
          <a:p>
            <a:r>
              <a:rPr lang="en-US" altLang="zh-TW" dirty="0" smtClean="0"/>
              <a:t>https://www.waterconservation.gov.hk/tc/at-school/secondary-school/challenges-initiatives-hk/climate-change/index.html</a:t>
            </a:r>
          </a:p>
          <a:p>
            <a:endParaRPr lang="en-US" altLang="zh-TW" dirty="0" smtClean="0"/>
          </a:p>
          <a:p>
            <a:r>
              <a:rPr lang="zh-TW" altLang="en-US" dirty="0" smtClean="0"/>
              <a:t>若先前討論未有提到全球暖化，可著同學藉此加以思考</a:t>
            </a:r>
            <a:endParaRPr lang="en-US" altLang="zh-TW" dirty="0" smtClean="0"/>
          </a:p>
          <a:p>
            <a:r>
              <a:rPr lang="zh-TW" altLang="en-US" dirty="0" smtClean="0"/>
              <a:t>如</a:t>
            </a:r>
            <a:r>
              <a:rPr lang="en-US" altLang="zh-TW" dirty="0" smtClean="0"/>
              <a:t>: </a:t>
            </a:r>
            <a:r>
              <a:rPr lang="zh-TW" altLang="en-US" sz="1200" b="0" i="0" kern="1200" dirty="0" smtClean="0">
                <a:solidFill>
                  <a:schemeClr val="tx1"/>
                </a:solidFill>
                <a:effectLst/>
                <a:latin typeface="+mn-lt"/>
                <a:ea typeface="+mn-ea"/>
                <a:cs typeface="+mn-cs"/>
              </a:rPr>
              <a:t>降雨模式改變</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      - </a:t>
            </a:r>
            <a:r>
              <a:rPr lang="zh-TW" altLang="en-US" sz="1200" b="0" i="0" kern="1200" dirty="0" smtClean="0">
                <a:solidFill>
                  <a:schemeClr val="tx1"/>
                </a:solidFill>
                <a:effectLst/>
                <a:latin typeface="+mn-lt"/>
                <a:ea typeface="+mn-ea"/>
                <a:cs typeface="+mn-cs"/>
              </a:rPr>
              <a:t>短時間內大量降雨，容易令東江集水區和香港境內水塘溢滿，食水只會白白流走</a:t>
            </a:r>
            <a:endParaRPr lang="en-US" altLang="zh-TW" sz="1200" b="0" i="0" kern="1200" dirty="0" smtClean="0">
              <a:solidFill>
                <a:schemeClr val="tx1"/>
              </a:solidFill>
              <a:effectLst/>
              <a:latin typeface="+mn-lt"/>
              <a:ea typeface="+mn-ea"/>
              <a:cs typeface="+mn-cs"/>
            </a:endParaRPr>
          </a:p>
          <a:p>
            <a:r>
              <a:rPr lang="en-US" altLang="zh-TW" sz="1200" b="0" i="0" kern="1200" baseline="0" dirty="0" smtClean="0">
                <a:solidFill>
                  <a:schemeClr val="tx1"/>
                </a:solidFill>
                <a:effectLst/>
                <a:latin typeface="+mn-lt"/>
                <a:ea typeface="+mn-ea"/>
                <a:cs typeface="+mn-cs"/>
              </a:rPr>
              <a:t>      - </a:t>
            </a:r>
            <a:r>
              <a:rPr lang="zh-TW" altLang="en-US" sz="1200" b="0" i="0" kern="1200" dirty="0" smtClean="0">
                <a:solidFill>
                  <a:schemeClr val="tx1"/>
                </a:solidFill>
                <a:effectLst/>
                <a:latin typeface="+mn-lt"/>
                <a:ea typeface="+mn-ea"/>
                <a:cs typeface="+mn-cs"/>
              </a:rPr>
              <a:t>降雨頻率改變</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減少，東江集水區和香港境內水塘能夠收集食水的機會也會不穩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減少</a:t>
            </a:r>
            <a:r>
              <a:rPr lang="en-US" altLang="zh-TW"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如</a:t>
            </a:r>
            <a:r>
              <a:rPr lang="en-US" altLang="zh-TW" dirty="0" smtClean="0"/>
              <a:t>: </a:t>
            </a:r>
            <a:r>
              <a:rPr lang="zh-TW" altLang="en-US" dirty="0" smtClean="0"/>
              <a:t>海平面上升，海水倒灌或浸入地下水，使淡水的鹽度增加，食水變得不宜飲用和灌溉</a:t>
            </a:r>
            <a:endParaRPr lang="en-US" altLang="zh-TW" dirty="0" smtClean="0"/>
          </a:p>
          <a:p>
            <a:r>
              <a:rPr lang="zh-TW" altLang="en-US" sz="1200" b="0" i="0" kern="1200" dirty="0" smtClean="0">
                <a:solidFill>
                  <a:schemeClr val="tx1"/>
                </a:solidFill>
                <a:effectLst/>
                <a:latin typeface="+mn-lt"/>
                <a:ea typeface="+mn-ea"/>
                <a:cs typeface="+mn-cs"/>
              </a:rPr>
              <a:t>如</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暴雨時容易缺堤，造成洪水災害，更會污染食水</a:t>
            </a:r>
            <a:endParaRPr lang="en-US" altLang="zh-TW" dirty="0" smtClean="0"/>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教師宜帶出</a:t>
            </a:r>
            <a:r>
              <a:rPr lang="en-US" altLang="zh-TW" dirty="0" smtClean="0"/>
              <a:t>: </a:t>
            </a:r>
            <a:r>
              <a:rPr lang="zh-TW" altLang="en-US" sz="1200" strike="noStrike" baseline="0" dirty="0" smtClean="0">
                <a:solidFill>
                  <a:srgbClr val="0070C0"/>
                </a:solidFill>
                <a:latin typeface="標楷體" panose="03000509000000000000" pitchFamily="65" charset="-120"/>
                <a:ea typeface="標楷體" panose="03000509000000000000" pitchFamily="65" charset="-120"/>
              </a:rPr>
              <a:t>隨着氣候變化帶來的影響，香港正面臨降雨模式改變和持續</a:t>
            </a:r>
            <a:r>
              <a:rPr lang="zh-HK" altLang="en-US" sz="1200" b="0" i="0" kern="1200" dirty="0" smtClean="0">
                <a:solidFill>
                  <a:schemeClr val="tx1"/>
                </a:solidFill>
                <a:effectLst/>
                <a:latin typeface="+mn-lt"/>
                <a:ea typeface="+mn-ea"/>
                <a:cs typeface="+mn-cs"/>
              </a:rPr>
              <a:t>酷熱</a:t>
            </a:r>
            <a:r>
              <a:rPr lang="zh-TW" altLang="en-US" sz="1200" strike="noStrike" baseline="0" dirty="0" smtClean="0">
                <a:solidFill>
                  <a:srgbClr val="0070C0"/>
                </a:solidFill>
                <a:latin typeface="標楷體" panose="03000509000000000000" pitchFamily="65" charset="-120"/>
                <a:ea typeface="標楷體" panose="03000509000000000000" pitchFamily="65" charset="-120"/>
              </a:rPr>
              <a:t>高溫下對水資源需求上升的挑戰。故每一個香港人都有責任節約用水，確保我們可持續地善用珍貴的水資源。</a:t>
            </a:r>
            <a:endParaRPr lang="en-US" altLang="zh-TW" sz="1200" b="0" i="0" strike="noStrike" kern="1200" baseline="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sym typeface="Wingdings" panose="05000000000000000000" pitchFamily="2" charset="2"/>
            </a:endParaRPr>
          </a:p>
          <a:p>
            <a:r>
              <a:rPr lang="zh-TW" altLang="en-US" sz="1200" b="0" i="0" kern="1200" dirty="0" smtClean="0">
                <a:solidFill>
                  <a:schemeClr val="tx1"/>
                </a:solidFill>
                <a:effectLst/>
                <a:latin typeface="+mn-lt"/>
                <a:ea typeface="+mn-ea"/>
                <a:cs typeface="+mn-cs"/>
                <a:sym typeface="Wingdings" panose="05000000000000000000" pitchFamily="2" charset="2"/>
              </a:rPr>
              <a:t>教師可</a:t>
            </a:r>
            <a:r>
              <a:rPr lang="zh-TW" altLang="en-US" dirty="0" smtClean="0"/>
              <a:t>播放</a:t>
            </a:r>
            <a:r>
              <a:rPr lang="zh-TW" altLang="en-US" sz="1200" b="0" i="0" kern="1200" dirty="0" smtClean="0">
                <a:solidFill>
                  <a:schemeClr val="tx1"/>
                </a:solidFill>
                <a:effectLst/>
                <a:latin typeface="+mn-lt"/>
                <a:ea typeface="+mn-ea"/>
                <a:cs typeface="+mn-cs"/>
              </a:rPr>
              <a:t>水務署的短片「不缺水的未來 由你開始」</a:t>
            </a:r>
            <a:r>
              <a:rPr lang="en-US" altLang="zh-TW" sz="1200" b="0" i="0" kern="1200" dirty="0" smtClean="0">
                <a:solidFill>
                  <a:schemeClr val="tx1"/>
                </a:solidFill>
                <a:effectLst/>
                <a:latin typeface="+mn-lt"/>
                <a:ea typeface="+mn-ea"/>
                <a:cs typeface="+mn-cs"/>
              </a:rPr>
              <a:t>:</a:t>
            </a:r>
            <a:r>
              <a:rPr lang="en-US" altLang="zh-TW" sz="1200" b="0" i="0" kern="1200" baseline="0" dirty="0" smtClean="0">
                <a:solidFill>
                  <a:schemeClr val="tx1"/>
                </a:solidFill>
                <a:effectLst/>
                <a:latin typeface="+mn-lt"/>
                <a:ea typeface="+mn-ea"/>
                <a:cs typeface="+mn-cs"/>
              </a:rPr>
              <a:t> </a:t>
            </a:r>
            <a:r>
              <a:rPr lang="en-GB" altLang="zh-TW" dirty="0" smtClean="0"/>
              <a:t>https://www.youtube.com/watch?v=6OV6_lMhEu8</a:t>
            </a:r>
          </a:p>
          <a:p>
            <a:endParaRPr lang="en-GB" altLang="zh-TW" dirty="0" smtClean="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10</a:t>
            </a:fld>
            <a:endParaRPr lang="zh-TW" altLang="en-US"/>
          </a:p>
        </p:txBody>
      </p:sp>
    </p:spTree>
    <p:extLst>
      <p:ext uri="{BB962C8B-B14F-4D97-AF65-F5344CB8AC3E}">
        <p14:creationId xmlns:p14="http://schemas.microsoft.com/office/powerpoint/2010/main" val="12083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11</a:t>
            </a:fld>
            <a:endParaRPr lang="zh-TW" altLang="en-US"/>
          </a:p>
        </p:txBody>
      </p:sp>
    </p:spTree>
    <p:extLst>
      <p:ext uri="{BB962C8B-B14F-4D97-AF65-F5344CB8AC3E}">
        <p14:creationId xmlns:p14="http://schemas.microsoft.com/office/powerpoint/2010/main" val="116263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12</a:t>
            </a:fld>
            <a:endParaRPr lang="zh-TW" altLang="en-US"/>
          </a:p>
        </p:txBody>
      </p:sp>
    </p:spTree>
    <p:extLst>
      <p:ext uri="{BB962C8B-B14F-4D97-AF65-F5344CB8AC3E}">
        <p14:creationId xmlns:p14="http://schemas.microsoft.com/office/powerpoint/2010/main" val="360554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補充資料</a:t>
            </a:r>
            <a:r>
              <a:rPr lang="en-US" altLang="zh-TW" dirty="0" smtClean="0"/>
              <a:t>: </a:t>
            </a:r>
            <a:r>
              <a:rPr lang="zh-TW" altLang="en-US" dirty="0" smtClean="0"/>
              <a:t>根據</a:t>
            </a:r>
            <a:r>
              <a:rPr lang="en-US" altLang="zh-TW" dirty="0" smtClean="0"/>
              <a:t>《</a:t>
            </a:r>
            <a:r>
              <a:rPr lang="zh-TW" altLang="en-US" dirty="0" smtClean="0"/>
              <a:t>中華人民共和國國家安全法</a:t>
            </a:r>
            <a:r>
              <a:rPr lang="en-US" altLang="zh-TW" dirty="0" smtClean="0"/>
              <a:t>》</a:t>
            </a:r>
            <a:r>
              <a:rPr lang="zh-TW" altLang="en-US" dirty="0" smtClean="0"/>
              <a:t>，水資源屬於人民賴以生存和發展的自然資源和條件之一，必須保障其不受威脅和破壞，並且在日常工作生活中節約，減少浪費。現時中國的人口數目為世界之冠，相對而言水資源並不豐富，再加上經濟發展和人民生活的需要，必須保障工業、農業和人民生活等範疇的用水供應，同時亦要致力避免因為過度用水而導致河道斷流、 湖泊萎縮、過量開採地下水等破壞環境生態的問題。因此，水資源與資源安全及生態安全有著密切關係。</a:t>
            </a:r>
            <a:endParaRPr lang="en-US" altLang="zh-TW" dirty="0" smtClean="0"/>
          </a:p>
          <a:p>
            <a:endParaRPr lang="en-US" altLang="zh-TW" dirty="0" smtClean="0"/>
          </a:p>
          <a:p>
            <a:r>
              <a:rPr lang="zh-TW" altLang="en-US" dirty="0" smtClean="0"/>
              <a:t>當學生理解我們有責任珍惜食水後，教師可以引導學生反思自己的用水習慣。</a:t>
            </a:r>
            <a:endParaRPr lang="zh-TW"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13</a:t>
            </a:fld>
            <a:endParaRPr lang="zh-TW" altLang="en-US"/>
          </a:p>
        </p:txBody>
      </p:sp>
    </p:spTree>
    <p:extLst>
      <p:ext uri="{BB962C8B-B14F-4D97-AF65-F5344CB8AC3E}">
        <p14:creationId xmlns:p14="http://schemas.microsoft.com/office/powerpoint/2010/main" val="97416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TW" sz="12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en-GB" altLang="zh-TW" sz="12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https://www.jcwise.hk/calculator/calculator)</a:t>
            </a:r>
          </a:p>
          <a:p>
            <a:endParaRPr lang="en-GB" altLang="zh-TW" sz="12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t>如條件許可（例如每位同學均有平板電腦），教師可隨機抽選學生作為例子。</a:t>
            </a:r>
            <a:endParaRPr lang="en-GB" altLang="zh-TW" dirty="0" smtClean="0"/>
          </a:p>
          <a:p>
            <a:r>
              <a:rPr lang="zh-TW" altLang="en-US" dirty="0" smtClean="0"/>
              <a:t>由於學生需考量各方面的實際情況，該任務很可能需時</a:t>
            </a:r>
            <a:r>
              <a:rPr lang="en-US" altLang="zh-TW" dirty="0" smtClean="0"/>
              <a:t>5-10</a:t>
            </a:r>
            <a:r>
              <a:rPr lang="zh-TW" altLang="en-US" dirty="0" smtClean="0"/>
              <a:t>分鐘。</a:t>
            </a:r>
            <a:endParaRPr lang="en-GB" altLang="zh-TW" dirty="0" smtClean="0"/>
          </a:p>
          <a:p>
            <a:endParaRPr lang="en-US" altLang="zh-TW" dirty="0" smtClean="0"/>
          </a:p>
          <a:p>
            <a:r>
              <a:rPr lang="zh-TW" altLang="en-US" dirty="0" smtClean="0"/>
              <a:t>一般情況下，學生的估算應與計算機顯示的有大幅差距。教師可進一步提問或著學生簡短討論該差距從何而來。</a:t>
            </a:r>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14</a:t>
            </a:fld>
            <a:endParaRPr lang="zh-TW" altLang="en-US"/>
          </a:p>
        </p:txBody>
      </p:sp>
    </p:spTree>
    <p:extLst>
      <p:ext uri="{BB962C8B-B14F-4D97-AF65-F5344CB8AC3E}">
        <p14:creationId xmlns:p14="http://schemas.microsoft.com/office/powerpoint/2010/main" val="328585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教師請播放</a:t>
            </a:r>
            <a:r>
              <a:rPr lang="en-US" altLang="zh-TW" dirty="0" smtClean="0"/>
              <a:t>: </a:t>
            </a:r>
            <a:r>
              <a:rPr lang="en-GB" altLang="zh-TW" dirty="0" smtClean="0"/>
              <a:t>https://www.youtube.com/watch?v=Cr5zC5y-JlI</a:t>
            </a:r>
          </a:p>
          <a:p>
            <a:endParaRPr lang="en-GB" altLang="zh-TW"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虛擬水主要是指生產和運輸商品時所需要用掉的水。</a:t>
            </a:r>
            <a:endParaRPr lang="en-GB"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看得見的用水量只佔我們日常消耗的總用水量的一少部份，因為背後還有大量大家或會忽略的隱藏用水，包括來自生產日常用品和食物。</a:t>
            </a:r>
            <a:endParaRPr lang="zh-HK" alt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參考資料</a:t>
            </a:r>
            <a:r>
              <a:rPr lang="en-GB" altLang="zh-HK"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水務署 </a:t>
            </a:r>
            <a:r>
              <a:rPr lang="en-US" altLang="zh-TW" sz="1200" b="0" i="0" kern="1200" dirty="0" smtClean="0">
                <a:solidFill>
                  <a:schemeClr val="tx1"/>
                </a:solidFill>
                <a:effectLst/>
                <a:latin typeface="+mn-lt"/>
                <a:ea typeface="+mn-ea"/>
                <a:cs typeface="+mn-cs"/>
              </a:rPr>
              <a:t>(</a:t>
            </a:r>
            <a:r>
              <a:rPr lang="en-GB" altLang="zh-HK" sz="1200" b="0" i="0" kern="1200" dirty="0" smtClean="0">
                <a:solidFill>
                  <a:schemeClr val="tx1"/>
                </a:solidFill>
                <a:effectLst/>
                <a:latin typeface="+mn-lt"/>
                <a:ea typeface="+mn-ea"/>
                <a:cs typeface="+mn-cs"/>
              </a:rPr>
              <a:t>https://www.waterconservation.gov.hk/tc/why-save-water/virtual-water/index.html</a:t>
            </a:r>
            <a:r>
              <a:rPr lang="en-US" altLang="zh-TW" sz="1200" b="0" i="0" kern="1200" dirty="0" smtClean="0">
                <a:solidFill>
                  <a:schemeClr val="tx1"/>
                </a:solidFill>
                <a:effectLst/>
                <a:latin typeface="+mn-lt"/>
                <a:ea typeface="+mn-ea"/>
                <a:cs typeface="+mn-cs"/>
              </a:rPr>
              <a:t>)</a:t>
            </a:r>
            <a:endParaRPr lang="en-GB" altLang="zh-HK" sz="1200" b="0" i="0" kern="1200" dirty="0" smtClean="0">
              <a:solidFill>
                <a:schemeClr val="tx1"/>
              </a:solidFill>
              <a:effectLst/>
              <a:latin typeface="+mn-lt"/>
              <a:ea typeface="+mn-ea"/>
              <a:cs typeface="+mn-cs"/>
            </a:endParaRPr>
          </a:p>
          <a:p>
            <a:r>
              <a:rPr lang="en-US" altLang="zh-TW" dirty="0" smtClean="0"/>
              <a:t> </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15</a:t>
            </a:fld>
            <a:endParaRPr lang="zh-TW" altLang="en-US"/>
          </a:p>
        </p:txBody>
      </p:sp>
    </p:spTree>
    <p:extLst>
      <p:ext uri="{BB962C8B-B14F-4D97-AF65-F5344CB8AC3E}">
        <p14:creationId xmlns:p14="http://schemas.microsoft.com/office/powerpoint/2010/main" val="128419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教師可進一步指出，之前 </a:t>
            </a:r>
            <a:r>
              <a:rPr lang="en-GB" altLang="zh-TW" dirty="0" smtClean="0"/>
              <a:t>https://www.youtube.com/watch?v=Cr5zC5y-JlI </a:t>
            </a:r>
            <a:r>
              <a:rPr lang="zh-TW" altLang="en-US" dirty="0" smtClean="0"/>
              <a:t>片中講述牛肉的耗水量原來不是最高的，引發同學關注和探索。</a:t>
            </a:r>
          </a:p>
          <a:p>
            <a:r>
              <a:rPr lang="zh-TW" altLang="en-US" dirty="0" smtClean="0"/>
              <a:t>再指出日常生活中所用的物品在生產過程中也耗水不少（如</a:t>
            </a:r>
            <a:r>
              <a:rPr lang="en-US" altLang="zh-TW" dirty="0" smtClean="0"/>
              <a:t>: </a:t>
            </a:r>
            <a:r>
              <a:rPr lang="zh-TW" altLang="en-US" dirty="0" smtClean="0"/>
              <a:t>智能電話及牛仔褲均</a:t>
            </a:r>
            <a:r>
              <a:rPr lang="zh-HK" altLang="en-US" sz="1200" b="0" i="0" kern="1200" dirty="0" smtClean="0">
                <a:solidFill>
                  <a:schemeClr val="tx1"/>
                </a:solidFill>
                <a:effectLst/>
                <a:latin typeface="+mn-lt"/>
                <a:ea typeface="+mn-ea"/>
                <a:cs typeface="+mn-cs"/>
              </a:rPr>
              <a:t>消耗</a:t>
            </a:r>
            <a:r>
              <a:rPr lang="zh-TW" altLang="en-US" dirty="0" smtClean="0"/>
              <a:t>過萬公升），以鼓勵學生</a:t>
            </a:r>
            <a:r>
              <a:rPr lang="zh-HK" altLang="zh-TW" sz="1200" kern="1200" dirty="0" smtClean="0">
                <a:solidFill>
                  <a:schemeClr val="tx1"/>
                </a:solidFill>
                <a:effectLst/>
                <a:latin typeface="+mn-lt"/>
                <a:ea typeface="+mn-ea"/>
                <a:cs typeface="+mn-cs"/>
              </a:rPr>
              <a:t>珍</a:t>
            </a:r>
            <a:r>
              <a:rPr lang="zh-TW" altLang="zh-TW" sz="1200" kern="1200" dirty="0" smtClean="0">
                <a:solidFill>
                  <a:schemeClr val="tx1"/>
                </a:solidFill>
                <a:effectLst/>
                <a:latin typeface="+mn-lt"/>
                <a:ea typeface="+mn-ea"/>
                <a:cs typeface="+mn-cs"/>
              </a:rPr>
              <a:t>惜</a:t>
            </a:r>
            <a:r>
              <a:rPr lang="zh-HK" altLang="zh-TW" sz="1200" kern="1200" dirty="0" smtClean="0">
                <a:solidFill>
                  <a:schemeClr val="tx1"/>
                </a:solidFill>
                <a:effectLst/>
                <a:latin typeface="+mn-lt"/>
                <a:ea typeface="+mn-ea"/>
                <a:cs typeface="+mn-cs"/>
              </a:rPr>
              <a:t>食</a:t>
            </a:r>
            <a:r>
              <a:rPr lang="zh-TW" altLang="zh-TW" sz="1200" kern="1200" dirty="0" smtClean="0">
                <a:solidFill>
                  <a:schemeClr val="tx1"/>
                </a:solidFill>
                <a:effectLst/>
                <a:latin typeface="+mn-lt"/>
                <a:ea typeface="+mn-ea"/>
                <a:cs typeface="+mn-cs"/>
              </a:rPr>
              <a:t>物</a:t>
            </a:r>
            <a:r>
              <a:rPr lang="zh-HK" altLang="zh-TW" sz="1200" kern="1200" dirty="0" smtClean="0">
                <a:solidFill>
                  <a:schemeClr val="tx1"/>
                </a:solidFill>
                <a:effectLst/>
                <a:latin typeface="+mn-lt"/>
                <a:ea typeface="+mn-ea"/>
                <a:cs typeface="+mn-cs"/>
              </a:rPr>
              <a:t>和</a:t>
            </a:r>
            <a:r>
              <a:rPr lang="zh-TW" altLang="en-US" dirty="0" smtClean="0"/>
              <a:t>物盡其用，而非因跟潮流而經常替換物品。</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16</a:t>
            </a:fld>
            <a:endParaRPr lang="zh-TW" altLang="en-US"/>
          </a:p>
        </p:txBody>
      </p:sp>
    </p:spTree>
    <p:extLst>
      <p:ext uri="{BB962C8B-B14F-4D97-AF65-F5344CB8AC3E}">
        <p14:creationId xmlns:p14="http://schemas.microsoft.com/office/powerpoint/2010/main" val="234242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教師可運用</a:t>
            </a:r>
            <a:r>
              <a:rPr lang="en-US" altLang="zh-TW" dirty="0" err="1" smtClean="0"/>
              <a:t>Padlet</a:t>
            </a:r>
            <a:r>
              <a:rPr lang="zh-TW" altLang="en-US" dirty="0" smtClean="0"/>
              <a:t>或黑板，讓同學自由回應，再加以審視及討論提議是否可行。</a:t>
            </a:r>
            <a:endParaRPr lang="en-GB" altLang="zh-TW" dirty="0" smtClean="0"/>
          </a:p>
          <a:p>
            <a:endParaRPr lang="en-US" altLang="zh-TW" dirty="0" smtClean="0"/>
          </a:p>
          <a:p>
            <a:r>
              <a:rPr lang="zh-TW" altLang="en-US" dirty="0" smtClean="0"/>
              <a:t>參考答案</a:t>
            </a:r>
            <a:r>
              <a:rPr lang="en-US" altLang="zh-TW" dirty="0" smtClean="0"/>
              <a:t>:</a:t>
            </a:r>
          </a:p>
          <a:p>
            <a:pPr marL="171450" indent="-171450">
              <a:buFontTx/>
              <a:buChar char="-"/>
            </a:pPr>
            <a:r>
              <a:rPr lang="zh-TW" altLang="en-US" sz="1200" b="0" i="0" kern="1200" dirty="0" smtClean="0">
                <a:solidFill>
                  <a:schemeClr val="tx1"/>
                </a:solidFill>
                <a:effectLst/>
                <a:latin typeface="+mn-lt"/>
                <a:ea typeface="+mn-ea"/>
                <a:cs typeface="+mn-cs"/>
              </a:rPr>
              <a:t>停止購買即棄水樽 </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攜帶可重覆使用的水樽</a:t>
            </a:r>
            <a:endParaRPr lang="en-US" altLang="zh-TW" sz="1200" b="0" i="0" kern="1200" dirty="0" smtClean="0">
              <a:solidFill>
                <a:schemeClr val="tx1"/>
              </a:solidFill>
              <a:effectLst/>
              <a:latin typeface="+mn-lt"/>
              <a:ea typeface="+mn-ea"/>
              <a:cs typeface="+mn-cs"/>
            </a:endParaRPr>
          </a:p>
          <a:p>
            <a:pPr marL="171450" indent="-171450">
              <a:buFontTx/>
              <a:buChar char="-"/>
            </a:pPr>
            <a:r>
              <a:rPr lang="zh-TW" altLang="en-US" sz="1200" b="0" i="0" kern="1200" dirty="0" smtClean="0">
                <a:solidFill>
                  <a:schemeClr val="tx1"/>
                </a:solidFill>
                <a:effectLst/>
                <a:latin typeface="+mn-lt"/>
                <a:ea typeface="+mn-ea"/>
                <a:cs typeface="+mn-cs"/>
              </a:rPr>
              <a:t>花灑淋浴代替浴缸浸浴，並縮短淋浴時間</a:t>
            </a:r>
            <a:endParaRPr lang="en-US" altLang="zh-TW" sz="1200" b="0" i="0" kern="1200" dirty="0" smtClean="0">
              <a:solidFill>
                <a:schemeClr val="tx1"/>
              </a:solidFill>
              <a:effectLst/>
              <a:latin typeface="+mn-lt"/>
              <a:ea typeface="+mn-ea"/>
              <a:cs typeface="+mn-cs"/>
            </a:endParaRPr>
          </a:p>
          <a:p>
            <a:pPr marL="171450" indent="-171450">
              <a:buFontTx/>
              <a:buChar char="-"/>
            </a:pPr>
            <a:r>
              <a:rPr lang="zh-TW" altLang="en-US" sz="1200" b="0" i="0" kern="1200" dirty="0" smtClean="0">
                <a:solidFill>
                  <a:schemeClr val="tx1"/>
                </a:solidFill>
                <a:effectLst/>
                <a:latin typeface="+mn-lt"/>
                <a:ea typeface="+mn-ea"/>
                <a:cs typeface="+mn-cs"/>
              </a:rPr>
              <a:t>把衣物儲起一併放進洗衣機，盡量提高能源效益及節省用水</a:t>
            </a:r>
            <a:endParaRPr lang="en-US" altLang="zh-TW" dirty="0" smtClean="0"/>
          </a:p>
          <a:p>
            <a:pPr marL="171450" indent="-171450">
              <a:buFontTx/>
              <a:buChar char="-"/>
            </a:pPr>
            <a:r>
              <a:rPr lang="zh-HK" altLang="en-US" sz="1200" b="0" i="0" kern="1200" dirty="0" smtClean="0">
                <a:solidFill>
                  <a:schemeClr val="tx1"/>
                </a:solidFill>
                <a:effectLst/>
                <a:latin typeface="+mn-lt"/>
                <a:ea typeface="+mn-ea"/>
                <a:cs typeface="+mn-cs"/>
              </a:rPr>
              <a:t>珍惜食物</a:t>
            </a:r>
            <a:r>
              <a:rPr lang="zh-TW" altLang="en-US" sz="1200" b="0" i="0" kern="1200" dirty="0" smtClean="0">
                <a:solidFill>
                  <a:schemeClr val="tx1"/>
                </a:solidFill>
                <a:effectLst/>
                <a:latin typeface="+mn-lt"/>
                <a:ea typeface="+mn-ea"/>
                <a:cs typeface="+mn-cs"/>
              </a:rPr>
              <a:t>，</a:t>
            </a:r>
            <a:r>
              <a:rPr lang="zh-HK" altLang="en-US" sz="1200" b="0" i="0" kern="1200" dirty="0" smtClean="0">
                <a:solidFill>
                  <a:schemeClr val="tx1"/>
                </a:solidFill>
                <a:effectLst/>
                <a:latin typeface="+mn-lt"/>
                <a:ea typeface="+mn-ea"/>
                <a:cs typeface="+mn-cs"/>
              </a:rPr>
              <a:t>不過量點菜</a:t>
            </a:r>
            <a:r>
              <a:rPr lang="en-US" altLang="zh-TW" sz="1200" b="0" i="0" kern="1200" dirty="0" smtClean="0">
                <a:solidFill>
                  <a:schemeClr val="tx1"/>
                </a:solidFill>
                <a:effectLst/>
                <a:latin typeface="+mn-lt"/>
                <a:ea typeface="+mn-ea"/>
                <a:cs typeface="+mn-cs"/>
              </a:rPr>
              <a:t>/ </a:t>
            </a:r>
            <a:r>
              <a:rPr lang="zh-TW" altLang="en-US" dirty="0" smtClean="0"/>
              <a:t>少吃自助餐 </a:t>
            </a:r>
            <a:r>
              <a:rPr lang="en-US" altLang="zh-TW" dirty="0" smtClean="0"/>
              <a:t>/ </a:t>
            </a:r>
            <a:r>
              <a:rPr lang="zh-TW" altLang="en-US" dirty="0" smtClean="0"/>
              <a:t>慎選食物 </a:t>
            </a:r>
            <a:r>
              <a:rPr lang="en-US" altLang="zh-TW" dirty="0" smtClean="0"/>
              <a:t>(e.g.</a:t>
            </a:r>
            <a:r>
              <a:rPr lang="en-US" altLang="zh-TW" baseline="0" dirty="0" smtClean="0"/>
              <a:t> </a:t>
            </a:r>
            <a:r>
              <a:rPr lang="zh-TW" altLang="en-US" baseline="0" dirty="0" smtClean="0"/>
              <a:t>多菜少</a:t>
            </a:r>
            <a:r>
              <a:rPr lang="zh-TW" altLang="en-US" dirty="0" smtClean="0"/>
              <a:t>肉</a:t>
            </a:r>
            <a:r>
              <a:rPr lang="en-US" altLang="zh-TW" dirty="0" smtClean="0"/>
              <a:t>)</a:t>
            </a:r>
            <a:r>
              <a:rPr lang="zh-TW" altLang="en-US" dirty="0" smtClean="0"/>
              <a:t>，</a:t>
            </a:r>
            <a:r>
              <a:rPr lang="zh-TW" altLang="en-US" sz="1200" b="0" i="0" kern="1200" dirty="0" smtClean="0">
                <a:solidFill>
                  <a:schemeClr val="tx1"/>
                </a:solidFill>
                <a:effectLst/>
                <a:latin typeface="+mn-lt"/>
                <a:ea typeface="+mn-ea"/>
                <a:cs typeface="+mn-cs"/>
              </a:rPr>
              <a:t>以免浪費製作過程中耗用的食水</a:t>
            </a:r>
            <a:endParaRPr lang="en-US" altLang="zh-TW" sz="1200" b="0" i="0" kern="1200" dirty="0" smtClean="0">
              <a:solidFill>
                <a:schemeClr val="tx1"/>
              </a:solidFill>
              <a:effectLst/>
              <a:latin typeface="+mn-lt"/>
              <a:ea typeface="+mn-ea"/>
              <a:cs typeface="+mn-cs"/>
            </a:endParaRPr>
          </a:p>
          <a:p>
            <a:pPr marL="171450" indent="-171450">
              <a:buFontTx/>
              <a:buChar char="-"/>
            </a:pPr>
            <a:r>
              <a:rPr lang="zh-HK" altLang="en-US" sz="1200" b="0" i="0" kern="1200" dirty="0" smtClean="0">
                <a:solidFill>
                  <a:schemeClr val="tx1"/>
                </a:solidFill>
                <a:effectLst/>
                <a:latin typeface="+mn-lt"/>
                <a:ea typeface="+mn-ea"/>
                <a:cs typeface="+mn-cs"/>
              </a:rPr>
              <a:t>循環再用水 </a:t>
            </a:r>
            <a:r>
              <a:rPr lang="en-US" altLang="zh-TW" sz="1200" b="0" i="0" kern="1200" dirty="0" smtClean="0">
                <a:solidFill>
                  <a:schemeClr val="tx1"/>
                </a:solidFill>
                <a:effectLst/>
                <a:latin typeface="+mn-lt"/>
                <a:ea typeface="+mn-ea"/>
                <a:cs typeface="+mn-cs"/>
              </a:rPr>
              <a:t>(e.g.</a:t>
            </a:r>
            <a:r>
              <a:rPr lang="en-US" altLang="zh-TW" sz="1200" b="0" i="0" kern="1200" baseline="0" dirty="0" smtClean="0">
                <a:solidFill>
                  <a:schemeClr val="tx1"/>
                </a:solidFill>
                <a:effectLst/>
                <a:latin typeface="+mn-lt"/>
                <a:ea typeface="+mn-ea"/>
                <a:cs typeface="+mn-cs"/>
              </a:rPr>
              <a:t> </a:t>
            </a:r>
            <a:r>
              <a:rPr lang="zh-TW" altLang="en-US" sz="1200" b="0" i="0" kern="1200" baseline="0" dirty="0" smtClean="0">
                <a:solidFill>
                  <a:schemeClr val="tx1"/>
                </a:solidFill>
                <a:effectLst/>
                <a:latin typeface="+mn-lt"/>
                <a:ea typeface="+mn-ea"/>
                <a:cs typeface="+mn-cs"/>
              </a:rPr>
              <a:t>用洗米水灌溉植物</a:t>
            </a:r>
            <a:r>
              <a:rPr lang="en-US" altLang="zh-TW" sz="1200" b="0" i="0" kern="1200" baseline="0" dirty="0" smtClean="0">
                <a:solidFill>
                  <a:schemeClr val="tx1"/>
                </a:solidFill>
                <a:effectLst/>
                <a:latin typeface="+mn-lt"/>
                <a:ea typeface="+mn-ea"/>
                <a:cs typeface="+mn-cs"/>
              </a:rPr>
              <a:t>)</a:t>
            </a:r>
            <a:endParaRPr lang="en-US" altLang="zh-TW" dirty="0" smtClean="0"/>
          </a:p>
          <a:p>
            <a:pPr marL="171450" indent="-171450">
              <a:buFontTx/>
              <a:buChar char="-"/>
            </a:pPr>
            <a:r>
              <a:rPr lang="zh-TW" altLang="en-US" dirty="0" smtClean="0"/>
              <a:t>其他合理答案亦可</a:t>
            </a:r>
            <a:endParaRPr lang="en-GB" altLang="zh-TW" dirty="0" smtClean="0"/>
          </a:p>
          <a:p>
            <a:endParaRPr lang="en-GB" altLang="zh-TW" dirty="0" smtClean="0"/>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17</a:t>
            </a:fld>
            <a:endParaRPr lang="zh-TW" altLang="en-US"/>
          </a:p>
        </p:txBody>
      </p:sp>
    </p:spTree>
    <p:extLst>
      <p:ext uri="{BB962C8B-B14F-4D97-AF65-F5344CB8AC3E}">
        <p14:creationId xmlns:p14="http://schemas.microsoft.com/office/powerpoint/2010/main" val="76282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教師可用作總結，鼓勵學生坐言起行，於個人及家居生活層面精明用水。</a:t>
            </a:r>
            <a:endParaRPr lang="en-US" altLang="zh-TW" dirty="0" smtClean="0"/>
          </a:p>
          <a:p>
            <a:endParaRPr lang="en-GB" altLang="zh-TW" dirty="0" smtClean="0"/>
          </a:p>
          <a:p>
            <a:r>
              <a:rPr lang="zh-TW" altLang="en-US" dirty="0" smtClean="0"/>
              <a:t>除家居生活外，可以透過明智消費為減少用水作出貢獻，例如減少浪費、選擇生產過程耗水較少的食品和產品等。</a:t>
            </a:r>
            <a:endParaRPr lang="en-GB" altLang="zh-TW" dirty="0" smtClean="0"/>
          </a:p>
          <a:p>
            <a:endParaRPr lang="en-GB" altLang="zh-TW" dirty="0" smtClean="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18</a:t>
            </a:fld>
            <a:endParaRPr lang="zh-TW" altLang="en-US"/>
          </a:p>
        </p:txBody>
      </p:sp>
    </p:spTree>
    <p:extLst>
      <p:ext uri="{BB962C8B-B14F-4D97-AF65-F5344CB8AC3E}">
        <p14:creationId xmlns:p14="http://schemas.microsoft.com/office/powerpoint/2010/main" val="13351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延伸活動：教師可設立節約用水比賽，鼓勵同學與家人實踐</a:t>
            </a:r>
            <a:r>
              <a:rPr lang="zh-TW" altLang="en-US" sz="1200" kern="1200" dirty="0" smtClean="0">
                <a:solidFill>
                  <a:schemeClr val="tx1"/>
                </a:solidFill>
                <a:latin typeface="+mn-lt"/>
                <a:ea typeface="+mn-ea"/>
                <a:cs typeface="+mn-cs"/>
              </a:rPr>
              <a:t>節約用水，</a:t>
            </a:r>
            <a:r>
              <a:rPr lang="zh-CN" altLang="en-US" sz="1200" kern="1200" dirty="0" smtClean="0">
                <a:solidFill>
                  <a:schemeClr val="tx1"/>
                </a:solidFill>
                <a:latin typeface="+mn-lt"/>
                <a:ea typeface="+mn-ea"/>
                <a:cs typeface="+mn-cs"/>
              </a:rPr>
              <a:t>養成</a:t>
            </a:r>
            <a:r>
              <a:rPr lang="zh-TW" altLang="en-US" sz="1200" kern="1200" dirty="0" smtClean="0">
                <a:solidFill>
                  <a:schemeClr val="tx1"/>
                </a:solidFill>
                <a:latin typeface="+mn-lt"/>
                <a:ea typeface="+mn-ea"/>
                <a:cs typeface="+mn-cs"/>
              </a:rPr>
              <a:t>綠色生活習慣。</a:t>
            </a: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教師提問</a:t>
            </a:r>
            <a:r>
              <a:rPr lang="en-US" altLang="zh-TW"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一個月以來，你的家庭能做到更精明地用水嗎？為什麼？你從中有什麼體會？試在此分享你的反思。</a:t>
            </a:r>
            <a:endParaRPr lang="zh-TW"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為鼓勵同學持之以恆，請同學比較家中兩季水費的減幅</a:t>
            </a:r>
            <a:r>
              <a:rPr lang="zh-TW" altLang="en-US" dirty="0" smtClean="0"/>
              <a:t>，能達一定減幅的可獲得獎勵。</a:t>
            </a:r>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19</a:t>
            </a:fld>
            <a:endParaRPr lang="zh-TW" altLang="en-US"/>
          </a:p>
        </p:txBody>
      </p:sp>
    </p:spTree>
    <p:extLst>
      <p:ext uri="{BB962C8B-B14F-4D97-AF65-F5344CB8AC3E}">
        <p14:creationId xmlns:p14="http://schemas.microsoft.com/office/powerpoint/2010/main" val="410010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2</a:t>
            </a:fld>
            <a:endParaRPr lang="zh-TW" altLang="en-US"/>
          </a:p>
        </p:txBody>
      </p:sp>
    </p:spTree>
    <p:extLst>
      <p:ext uri="{BB962C8B-B14F-4D97-AF65-F5344CB8AC3E}">
        <p14:creationId xmlns:p14="http://schemas.microsoft.com/office/powerpoint/2010/main" val="88408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本頁有一些中華經典可與同學分享，先扣緊與水資源運用的關係，例如</a:t>
            </a:r>
            <a:r>
              <a:rPr lang="en-US" altLang="zh-TW" dirty="0" smtClean="0"/>
              <a:t>:</a:t>
            </a:r>
          </a:p>
          <a:p>
            <a:pPr marL="171450" indent="-171450">
              <a:buFontTx/>
              <a:buChar char="-"/>
            </a:pPr>
            <a:r>
              <a:rPr lang="zh-TW" altLang="en-US" dirty="0" smtClean="0"/>
              <a:t>可就「居安思危」，著同學反思「由儉入奢易，由奢入儉難」，扣連現時用水不用擔心制水，然而我們宜具備憂患意識，提升食水供應的應變能力，為未來水資源短缺的嚴峻情況作好準備；</a:t>
            </a:r>
            <a:endParaRPr lang="en-US" altLang="zh-TW" dirty="0" smtClean="0"/>
          </a:p>
          <a:p>
            <a:pPr marL="171450" indent="-171450">
              <a:buFontTx/>
              <a:buChar char="-"/>
            </a:pPr>
            <a:r>
              <a:rPr lang="zh-TW" altLang="en-US" dirty="0" smtClean="0"/>
              <a:t>「取之有度，用之有節，則常足」則讓學生理解</a:t>
            </a:r>
            <a:r>
              <a:rPr lang="zh-TW" altLang="zh-HK" sz="1200" kern="1200" dirty="0" smtClean="0">
                <a:solidFill>
                  <a:schemeClr val="tx1"/>
                </a:solidFill>
                <a:effectLst/>
                <a:latin typeface="+mn-lt"/>
                <a:ea typeface="+mn-ea"/>
                <a:cs typeface="+mn-cs"/>
              </a:rPr>
              <a:t>有計劃</a:t>
            </a:r>
            <a:r>
              <a:rPr lang="zh-TW" altLang="en-US" sz="1200" kern="1200" dirty="0" smtClean="0">
                <a:solidFill>
                  <a:schemeClr val="tx1"/>
                </a:solidFill>
                <a:effectLst/>
                <a:latin typeface="+mn-lt"/>
                <a:ea typeface="+mn-ea"/>
                <a:cs typeface="+mn-cs"/>
              </a:rPr>
              <a:t>、</a:t>
            </a:r>
            <a:r>
              <a:rPr lang="zh-TW" altLang="zh-HK" sz="1200" kern="1200" dirty="0" smtClean="0">
                <a:solidFill>
                  <a:schemeClr val="tx1"/>
                </a:solidFill>
                <a:effectLst/>
                <a:latin typeface="+mn-lt"/>
                <a:ea typeface="+mn-ea"/>
                <a:cs typeface="+mn-cs"/>
              </a:rPr>
              <a:t>有節制地</a:t>
            </a:r>
            <a:r>
              <a:rPr lang="zh-HK" altLang="zh-HK" sz="1200" kern="1200" dirty="0" smtClean="0">
                <a:solidFill>
                  <a:schemeClr val="tx1"/>
                </a:solidFill>
                <a:effectLst/>
                <a:latin typeface="+mn-lt"/>
                <a:ea typeface="+mn-ea"/>
                <a:cs typeface="+mn-cs"/>
              </a:rPr>
              <a:t>取</a:t>
            </a:r>
            <a:r>
              <a:rPr lang="zh-TW" altLang="zh-HK" sz="1200" kern="1200" dirty="0" smtClean="0">
                <a:solidFill>
                  <a:schemeClr val="tx1"/>
                </a:solidFill>
                <a:effectLst/>
                <a:latin typeface="+mn-lt"/>
                <a:ea typeface="+mn-ea"/>
                <a:cs typeface="+mn-cs"/>
              </a:rPr>
              <a:t>用</a:t>
            </a:r>
            <a:r>
              <a:rPr lang="zh-HK" altLang="zh-HK" sz="1200" kern="1200" dirty="0" smtClean="0">
                <a:solidFill>
                  <a:schemeClr val="tx1"/>
                </a:solidFill>
                <a:effectLst/>
                <a:latin typeface="+mn-lt"/>
                <a:ea typeface="+mn-ea"/>
                <a:cs typeface="+mn-cs"/>
              </a:rPr>
              <a:t>各種資源</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包括水、</a:t>
            </a:r>
            <a:r>
              <a:rPr lang="zh-HK" altLang="en-US" sz="1200" b="0" i="0" kern="1200" dirty="0" smtClean="0">
                <a:solidFill>
                  <a:schemeClr val="tx1"/>
                </a:solidFill>
                <a:effectLst/>
                <a:latin typeface="+mn-lt"/>
                <a:ea typeface="+mn-ea"/>
                <a:cs typeface="+mn-cs"/>
              </a:rPr>
              <a:t>電、煤氣等</a:t>
            </a:r>
            <a:r>
              <a:rPr lang="en-US" altLang="zh-TW" sz="1200" kern="1200" dirty="0" smtClean="0">
                <a:solidFill>
                  <a:schemeClr val="tx1"/>
                </a:solidFill>
                <a:effectLst/>
                <a:latin typeface="+mn-lt"/>
                <a:ea typeface="+mn-ea"/>
                <a:cs typeface="+mn-cs"/>
              </a:rPr>
              <a:t>)</a:t>
            </a:r>
            <a:r>
              <a:rPr lang="zh-TW" altLang="zh-HK" sz="1200" kern="1200" dirty="0" smtClean="0">
                <a:solidFill>
                  <a:schemeClr val="tx1"/>
                </a:solidFill>
                <a:effectLst/>
                <a:latin typeface="+mn-lt"/>
                <a:ea typeface="+mn-ea"/>
                <a:cs typeface="+mn-cs"/>
              </a:rPr>
              <a:t>，便</a:t>
            </a:r>
            <a:r>
              <a:rPr lang="zh-HK" altLang="zh-HK" sz="1200" kern="1200" dirty="0" smtClean="0">
                <a:solidFill>
                  <a:schemeClr val="tx1"/>
                </a:solidFill>
                <a:effectLst/>
                <a:latin typeface="+mn-lt"/>
                <a:ea typeface="+mn-ea"/>
                <a:cs typeface="+mn-cs"/>
              </a:rPr>
              <a:t>能常</a:t>
            </a:r>
            <a:r>
              <a:rPr lang="zh-TW" altLang="zh-HK" sz="1200" kern="1200" dirty="0" smtClean="0">
                <a:solidFill>
                  <a:schemeClr val="tx1"/>
                </a:solidFill>
                <a:effectLst/>
                <a:latin typeface="+mn-lt"/>
                <a:ea typeface="+mn-ea"/>
                <a:cs typeface="+mn-cs"/>
              </a:rPr>
              <a:t>常</a:t>
            </a:r>
            <a:r>
              <a:rPr lang="zh-HK" altLang="zh-HK" sz="1200" kern="1200" dirty="0" smtClean="0">
                <a:solidFill>
                  <a:schemeClr val="tx1"/>
                </a:solidFill>
                <a:effectLst/>
                <a:latin typeface="+mn-lt"/>
                <a:ea typeface="+mn-ea"/>
                <a:cs typeface="+mn-cs"/>
              </a:rPr>
              <a:t>感</a:t>
            </a:r>
            <a:r>
              <a:rPr lang="zh-TW" altLang="zh-HK" sz="1200" kern="1200" dirty="0" smtClean="0">
                <a:solidFill>
                  <a:schemeClr val="tx1"/>
                </a:solidFill>
                <a:effectLst/>
                <a:latin typeface="+mn-lt"/>
                <a:ea typeface="+mn-ea"/>
                <a:cs typeface="+mn-cs"/>
              </a:rPr>
              <a:t>到</a:t>
            </a:r>
            <a:r>
              <a:rPr lang="zh-HK" altLang="zh-HK" sz="1200" kern="1200" dirty="0" smtClean="0">
                <a:solidFill>
                  <a:schemeClr val="tx1"/>
                </a:solidFill>
                <a:effectLst/>
                <a:latin typeface="+mn-lt"/>
                <a:ea typeface="+mn-ea"/>
                <a:cs typeface="+mn-cs"/>
              </a:rPr>
              <a:t>足夠</a:t>
            </a:r>
            <a:r>
              <a:rPr lang="zh-TW" altLang="zh-HK"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indent="0">
              <a:buFontTx/>
              <a:buNone/>
            </a:pPr>
            <a:endParaRPr lang="en-US" altLang="zh-TW" dirty="0" smtClean="0"/>
          </a:p>
          <a:p>
            <a:r>
              <a:rPr lang="zh-TW" altLang="en-US" dirty="0" smtClean="0"/>
              <a:t>延伸活動：可著同學思考如何應用先賢的智慧於生活其他方面。</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20</a:t>
            </a:fld>
            <a:endParaRPr lang="zh-TW" altLang="en-US"/>
          </a:p>
        </p:txBody>
      </p:sp>
    </p:spTree>
    <p:extLst>
      <p:ext uri="{BB962C8B-B14F-4D97-AF65-F5344CB8AC3E}">
        <p14:creationId xmlns:p14="http://schemas.microsoft.com/office/powerpoint/2010/main" val="1248282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投影片</a:t>
            </a:r>
            <a:r>
              <a:rPr lang="en-US" altLang="zh-TW" dirty="0" smtClean="0"/>
              <a:t>23-24</a:t>
            </a:r>
            <a:r>
              <a:rPr lang="zh-TW" altLang="en-US" dirty="0" smtClean="0"/>
              <a:t>內容有關內地</a:t>
            </a:r>
            <a:r>
              <a:rPr lang="zh-TW" altLang="en-US" sz="1200" b="0" dirty="0" smtClean="0">
                <a:solidFill>
                  <a:srgbClr val="0070C0"/>
                </a:solidFill>
                <a:latin typeface="標楷體" panose="03000509000000000000" pitchFamily="65" charset="-120"/>
                <a:ea typeface="標楷體" panose="03000509000000000000" pitchFamily="65" charset="-120"/>
              </a:rPr>
              <a:t>為保障香港供水及水質所付出的努力</a:t>
            </a:r>
            <a:r>
              <a:rPr lang="zh-TW" altLang="en-US" dirty="0" smtClean="0"/>
              <a:t>。</a:t>
            </a:r>
            <a:endParaRPr lang="en-US" altLang="zh-TW" dirty="0" smtClean="0"/>
          </a:p>
          <a:p>
            <a:endParaRPr lang="en-US" altLang="zh-TW" dirty="0" smtClean="0"/>
          </a:p>
          <a:p>
            <a:r>
              <a:rPr lang="zh-TW" altLang="en-US" dirty="0" smtClean="0"/>
              <a:t>教師可將其後的兩頁作閱讀資料讓學生參考。然後，帶出一系列正確價值觀，例如：感恩國家及</a:t>
            </a:r>
            <a:r>
              <a:rPr lang="zh-TW" altLang="en-US" sz="1200" b="0" i="0"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廣東省</a:t>
            </a:r>
            <a:r>
              <a:rPr lang="zh-TW" altLang="en-US" dirty="0" smtClean="0"/>
              <a:t>城市對香港的支持，並加強對國家的向心力；從源頭區域的居民捨小我的精神中學會團結；加深國民身份認同</a:t>
            </a:r>
            <a:endParaRPr lang="en-GB" altLang="zh-TW" dirty="0" smtClean="0"/>
          </a:p>
          <a:p>
            <a:endParaRPr lang="en-US" altLang="zh-TW" dirty="0" smtClean="0"/>
          </a:p>
          <a:p>
            <a:r>
              <a:rPr lang="zh-TW" altLang="en-US" dirty="0" smtClean="0"/>
              <a:t>如學生的能力較高，建議可讓學生搜集有關東江水的資料，增加他們對國民身份認同及對國家的感激</a:t>
            </a:r>
            <a:endParaRPr lang="en-US" altLang="zh-TW" dirty="0" smtClean="0"/>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更多有關東江流域水質保護措施，可參閱</a:t>
            </a:r>
            <a:r>
              <a:rPr lang="en-US" altLang="zh-TW"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https://www.devb.gov.hk/filemanager/en/content_1037/2_E_Apr_14_1930.pdf </a:t>
            </a:r>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22</a:t>
            </a:fld>
            <a:endParaRPr lang="zh-TW" altLang="en-US"/>
          </a:p>
        </p:txBody>
      </p:sp>
    </p:spTree>
    <p:extLst>
      <p:ext uri="{BB962C8B-B14F-4D97-AF65-F5344CB8AC3E}">
        <p14:creationId xmlns:p14="http://schemas.microsoft.com/office/powerpoint/2010/main" val="167114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smtClean="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23</a:t>
            </a:fld>
            <a:endParaRPr lang="zh-TW" altLang="en-US"/>
          </a:p>
        </p:txBody>
      </p:sp>
    </p:spTree>
    <p:extLst>
      <p:ext uri="{BB962C8B-B14F-4D97-AF65-F5344CB8AC3E}">
        <p14:creationId xmlns:p14="http://schemas.microsoft.com/office/powerpoint/2010/main" val="115992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24</a:t>
            </a:fld>
            <a:endParaRPr lang="zh-TW" altLang="en-US"/>
          </a:p>
        </p:txBody>
      </p:sp>
    </p:spTree>
    <p:extLst>
      <p:ext uri="{BB962C8B-B14F-4D97-AF65-F5344CB8AC3E}">
        <p14:creationId xmlns:p14="http://schemas.microsoft.com/office/powerpoint/2010/main" val="326898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25</a:t>
            </a:fld>
            <a:endParaRPr lang="zh-TW" altLang="en-US"/>
          </a:p>
        </p:txBody>
      </p:sp>
    </p:spTree>
    <p:extLst>
      <p:ext uri="{BB962C8B-B14F-4D97-AF65-F5344CB8AC3E}">
        <p14:creationId xmlns:p14="http://schemas.microsoft.com/office/powerpoint/2010/main" val="244679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26</a:t>
            </a:fld>
            <a:endParaRPr lang="zh-TW" altLang="en-US"/>
          </a:p>
        </p:txBody>
      </p:sp>
    </p:spTree>
    <p:extLst>
      <p:ext uri="{BB962C8B-B14F-4D97-AF65-F5344CB8AC3E}">
        <p14:creationId xmlns:p14="http://schemas.microsoft.com/office/powerpoint/2010/main" val="34091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學生可自由發揮，教師可作合理引導，例如：</a:t>
            </a:r>
          </a:p>
          <a:p>
            <a:r>
              <a:rPr lang="zh-TW" altLang="en-US" dirty="0" smtClean="0"/>
              <a:t>水喉</a:t>
            </a:r>
            <a:r>
              <a:rPr lang="en-US" altLang="zh-TW" dirty="0" smtClean="0"/>
              <a:t>--&gt;</a:t>
            </a:r>
            <a:r>
              <a:rPr lang="zh-TW" altLang="en-US" dirty="0" smtClean="0"/>
              <a:t>水喉的水又從何而來？</a:t>
            </a:r>
          </a:p>
          <a:p>
            <a:r>
              <a:rPr lang="zh-TW" altLang="en-US" dirty="0" smtClean="0"/>
              <a:t>樽裝水／水機</a:t>
            </a:r>
            <a:r>
              <a:rPr lang="en-US" altLang="zh-TW" dirty="0" smtClean="0"/>
              <a:t>?</a:t>
            </a:r>
          </a:p>
          <a:p>
            <a:r>
              <a:rPr lang="zh-TW" altLang="en-US" dirty="0" smtClean="0"/>
              <a:t>你梳洗時所用的水來自何處？</a:t>
            </a:r>
            <a:endParaRPr lang="en-GB" altLang="zh-TW" dirty="0" smtClean="0"/>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3</a:t>
            </a:fld>
            <a:endParaRPr lang="zh-TW" altLang="en-US"/>
          </a:p>
        </p:txBody>
      </p:sp>
    </p:spTree>
    <p:extLst>
      <p:ext uri="{BB962C8B-B14F-4D97-AF65-F5344CB8AC3E}">
        <p14:creationId xmlns:p14="http://schemas.microsoft.com/office/powerpoint/2010/main" val="217475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4</a:t>
            </a:fld>
            <a:endParaRPr lang="zh-TW" altLang="en-US"/>
          </a:p>
        </p:txBody>
      </p:sp>
    </p:spTree>
    <p:extLst>
      <p:ext uri="{BB962C8B-B14F-4D97-AF65-F5344CB8AC3E}">
        <p14:creationId xmlns:p14="http://schemas.microsoft.com/office/powerpoint/2010/main" val="5052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建議答案：</a:t>
            </a:r>
            <a:r>
              <a:rPr lang="zh-TW" altLang="en-US" sz="1200" b="0" i="0" kern="1200" dirty="0" smtClean="0">
                <a:solidFill>
                  <a:schemeClr val="tx1"/>
                </a:solidFill>
                <a:effectLst/>
                <a:latin typeface="+mn-lt"/>
                <a:ea typeface="+mn-ea"/>
                <a:cs typeface="+mn-cs"/>
              </a:rPr>
              <a:t>由於每年降雨量不足或不穩，以致本地集水量未能</a:t>
            </a:r>
            <a:r>
              <a:rPr lang="zh-TW" altLang="en-US" dirty="0" smtClean="0"/>
              <a:t>滿足香港用水需求</a:t>
            </a:r>
            <a:r>
              <a:rPr lang="zh-TW" altLang="en-US" baseline="0" dirty="0" smtClean="0"/>
              <a:t> </a:t>
            </a:r>
            <a:r>
              <a:rPr lang="en-US" altLang="zh-TW" baseline="0" dirty="0" smtClean="0"/>
              <a:t>(</a:t>
            </a:r>
            <a:r>
              <a:rPr lang="zh-TW" altLang="en-US" baseline="0" dirty="0" smtClean="0"/>
              <a:t>只</a:t>
            </a:r>
            <a:r>
              <a:rPr lang="zh-TW" altLang="en-US" sz="1200"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能滿足</a:t>
            </a:r>
            <a:r>
              <a:rPr lang="zh-TW" altLang="en-US" dirty="0" smtClean="0"/>
              <a:t>約五分之一的食水需求</a:t>
            </a:r>
            <a:r>
              <a:rPr lang="en-US" altLang="zh-TW" dirty="0" smtClean="0"/>
              <a:t>)</a:t>
            </a:r>
            <a:r>
              <a:rPr lang="zh-TW" altLang="en-US" dirty="0" smtClean="0"/>
              <a:t>。 </a:t>
            </a:r>
            <a:r>
              <a:rPr lang="en-GB" altLang="zh-TW" dirty="0" smtClean="0"/>
              <a:t>(215</a:t>
            </a:r>
            <a:r>
              <a:rPr lang="en-US" altLang="zh-TW" sz="1200" b="0" i="0" kern="1200" dirty="0" smtClean="0">
                <a:solidFill>
                  <a:schemeClr val="tx1"/>
                </a:solidFill>
                <a:effectLst/>
                <a:latin typeface="+mn-lt"/>
                <a:ea typeface="+mn-ea"/>
                <a:cs typeface="+mn-cs"/>
              </a:rPr>
              <a:t>÷</a:t>
            </a:r>
            <a:r>
              <a:rPr lang="en-GB" altLang="zh-TW" dirty="0" smtClean="0"/>
              <a:t>1027x100%=20.9%)</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5</a:t>
            </a:fld>
            <a:endParaRPr lang="zh-TW" altLang="en-US"/>
          </a:p>
        </p:txBody>
      </p:sp>
    </p:spTree>
    <p:extLst>
      <p:ext uri="{BB962C8B-B14F-4D97-AF65-F5344CB8AC3E}">
        <p14:creationId xmlns:p14="http://schemas.microsoft.com/office/powerpoint/2010/main" val="190136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教師按圖片播放 </a:t>
            </a:r>
            <a:r>
              <a:rPr lang="en-GB" altLang="zh-TW" dirty="0" smtClean="0"/>
              <a:t>https://podcast.rthk.hk/podcast/item.php?pid=244&amp;eid=214133&amp;lang=zh-CN</a:t>
            </a:r>
            <a:r>
              <a:rPr lang="zh-TW" altLang="en-GB" dirty="0" smtClean="0"/>
              <a:t>「</a:t>
            </a:r>
            <a:r>
              <a:rPr lang="zh-TW" altLang="en-US" b="0" dirty="0" smtClean="0"/>
              <a:t>鏗鏘集：珍惜水資源</a:t>
            </a:r>
            <a:r>
              <a:rPr lang="zh-TW" altLang="en-GB" dirty="0" smtClean="0"/>
              <a:t>」</a:t>
            </a:r>
            <a:r>
              <a:rPr lang="zh-TW" altLang="en-US" dirty="0" smtClean="0"/>
              <a:t>選段（</a:t>
            </a:r>
            <a:r>
              <a:rPr lang="en-US" altLang="zh-TW" dirty="0" smtClean="0"/>
              <a:t>01:10-02:12</a:t>
            </a:r>
            <a:r>
              <a:rPr lang="zh-TW" altLang="en-US" dirty="0" smtClean="0"/>
              <a:t>）</a:t>
            </a:r>
            <a:endParaRPr lang="en-US" altLang="zh-TW" dirty="0" smtClean="0"/>
          </a:p>
          <a:p>
            <a:endParaRPr lang="en-GB" altLang="zh-TW" dirty="0" smtClean="0"/>
          </a:p>
          <a:p>
            <a:r>
              <a:rPr lang="zh-TW" altLang="en-US" dirty="0" smtClean="0"/>
              <a:t>補充資料 </a:t>
            </a:r>
            <a:r>
              <a:rPr lang="en-US" altLang="zh-TW" dirty="0" smtClean="0"/>
              <a:t>(</a:t>
            </a:r>
            <a:r>
              <a:rPr lang="zh-TW" altLang="en-US" dirty="0" smtClean="0"/>
              <a:t>參考資料</a:t>
            </a:r>
            <a:r>
              <a:rPr lang="en-US" altLang="zh-TW" dirty="0" smtClean="0"/>
              <a:t>: </a:t>
            </a:r>
            <a:r>
              <a:rPr lang="zh-TW" altLang="en-US" sz="1200" b="0" i="0" kern="1200" dirty="0" smtClean="0">
                <a:solidFill>
                  <a:schemeClr val="tx1"/>
                </a:solidFill>
                <a:effectLst/>
                <a:latin typeface="+mn-lt"/>
                <a:ea typeface="+mn-ea"/>
                <a:cs typeface="+mn-cs"/>
              </a:rPr>
              <a:t>香港志 </a:t>
            </a:r>
            <a:r>
              <a:rPr lang="en-US" altLang="zh-TW" sz="1200" b="0" i="0" kern="1200" dirty="0" smtClean="0">
                <a:solidFill>
                  <a:schemeClr val="tx1"/>
                </a:solidFill>
                <a:effectLst/>
                <a:latin typeface="+mn-lt"/>
                <a:ea typeface="+mn-ea"/>
                <a:cs typeface="+mn-cs"/>
              </a:rPr>
              <a:t>&gt; </a:t>
            </a:r>
            <a:r>
              <a:rPr lang="zh-TW" altLang="en-US" sz="1200" b="0" i="0" u="none" strike="noStrike" kern="1200" dirty="0" smtClean="0">
                <a:solidFill>
                  <a:schemeClr val="tx1"/>
                </a:solidFill>
                <a:effectLst/>
                <a:latin typeface="+mn-lt"/>
                <a:ea typeface="+mn-ea"/>
                <a:cs typeface="+mn-cs"/>
                <a:hlinkClick r:id="rId3"/>
              </a:rPr>
              <a:t>大事記</a:t>
            </a:r>
            <a:r>
              <a:rPr lang="zh-TW" altLang="en-US" sz="1200" b="0" i="0" u="none" strike="noStrike" kern="1200" dirty="0" smtClean="0">
                <a:solidFill>
                  <a:schemeClr val="tx1"/>
                </a:solidFill>
                <a:effectLst/>
                <a:latin typeface="+mn-lt"/>
                <a:ea typeface="+mn-ea"/>
                <a:cs typeface="+mn-cs"/>
              </a:rPr>
              <a:t> </a:t>
            </a:r>
            <a:r>
              <a:rPr lang="en-US" altLang="zh-TW" sz="1200" b="0" i="0" u="none" strike="noStrike" kern="1200" dirty="0" smtClean="0">
                <a:solidFill>
                  <a:schemeClr val="tx1"/>
                </a:solidFill>
                <a:effectLst/>
                <a:latin typeface="+mn-lt"/>
                <a:ea typeface="+mn-ea"/>
                <a:cs typeface="+mn-cs"/>
              </a:rPr>
              <a:t>&gt; </a:t>
            </a:r>
            <a:r>
              <a:rPr lang="zh-TW" altLang="en-US" sz="1200" b="0" i="0" kern="1200" dirty="0" smtClean="0">
                <a:solidFill>
                  <a:schemeClr val="tx1"/>
                </a:solidFill>
                <a:effectLst/>
                <a:latin typeface="+mn-lt"/>
                <a:ea typeface="+mn-ea"/>
                <a:cs typeface="+mn-cs"/>
              </a:rPr>
              <a:t>香港制水故事</a:t>
            </a:r>
            <a:r>
              <a:rPr lang="en-US" altLang="zh-TW" sz="1200" b="0" i="0" kern="1200" dirty="0" smtClean="0">
                <a:solidFill>
                  <a:schemeClr val="tx1"/>
                </a:solidFill>
                <a:effectLst/>
                <a:latin typeface="+mn-lt"/>
                <a:ea typeface="+mn-ea"/>
                <a:cs typeface="+mn-cs"/>
              </a:rPr>
              <a:t>)</a:t>
            </a:r>
            <a:endParaRPr lang="zh-TW" altLang="en-US"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1960</a:t>
            </a:r>
            <a:r>
              <a:rPr lang="zh-TW" altLang="en-US" sz="1200" b="0" i="0" kern="1200" dirty="0" smtClean="0">
                <a:solidFill>
                  <a:schemeClr val="tx1"/>
                </a:solidFill>
                <a:effectLst/>
                <a:latin typeface="+mn-lt"/>
                <a:ea typeface="+mn-ea"/>
                <a:cs typeface="+mn-cs"/>
              </a:rPr>
              <a:t>年代，香港因水資源不足經常實施制水。</a:t>
            </a:r>
            <a:r>
              <a:rPr lang="en-US" altLang="zh-TW" sz="1200" b="0" i="0" kern="1200" dirty="0" smtClean="0">
                <a:solidFill>
                  <a:schemeClr val="tx1"/>
                </a:solidFill>
                <a:effectLst/>
                <a:latin typeface="+mn-lt"/>
                <a:ea typeface="+mn-ea"/>
                <a:cs typeface="+mn-cs"/>
              </a:rPr>
              <a:t>1963</a:t>
            </a:r>
            <a:r>
              <a:rPr lang="zh-TW" altLang="en-US" sz="1200" b="0" i="0" kern="1200" dirty="0" smtClean="0">
                <a:solidFill>
                  <a:schemeClr val="tx1"/>
                </a:solidFill>
                <a:effectLst/>
                <a:latin typeface="+mn-lt"/>
                <a:ea typeface="+mn-ea"/>
                <a:cs typeface="+mn-cs"/>
              </a:rPr>
              <a:t>年，香港出現重大旱情，亦經歷最嚴厲的制水，每四日供水一次，每次限四小時。</a:t>
            </a:r>
            <a:endParaRPr lang="en-US" altLang="zh-TW" sz="1200" b="0" i="0" kern="1200" dirty="0" smtClean="0">
              <a:solidFill>
                <a:schemeClr val="tx1"/>
              </a:solidFill>
              <a:effectLst/>
              <a:latin typeface="+mn-lt"/>
              <a:ea typeface="+mn-ea"/>
              <a:cs typeface="+mn-cs"/>
            </a:endParaRPr>
          </a:p>
          <a:p>
            <a:endParaRPr lang="en-GB" altLang="zh-TW" dirty="0" smtClean="0"/>
          </a:p>
          <a:p>
            <a:r>
              <a:rPr lang="zh-TW" altLang="en-US" dirty="0" smtClean="0"/>
              <a:t>可請學生試換位思考身處於該場景其生活會如何受影響，並請一至兩位同學簡短分享。</a:t>
            </a:r>
            <a:endParaRPr lang="en-US" altLang="zh-TW" dirty="0" smtClean="0"/>
          </a:p>
          <a:p>
            <a:endParaRPr lang="en-US" altLang="zh-TW" dirty="0" smtClean="0"/>
          </a:p>
          <a:p>
            <a:endParaRPr lang="en-US" altLang="zh-TW" dirty="0" smtClean="0"/>
          </a:p>
          <a:p>
            <a:r>
              <a:rPr lang="zh-TW" altLang="en-US" dirty="0" smtClean="0"/>
              <a:t>再引出香港現時主要靠購入東江水維持本港用水所需。</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6</a:t>
            </a:fld>
            <a:endParaRPr lang="zh-TW" altLang="en-US"/>
          </a:p>
        </p:txBody>
      </p:sp>
    </p:spTree>
    <p:extLst>
      <p:ext uri="{BB962C8B-B14F-4D97-AF65-F5344CB8AC3E}">
        <p14:creationId xmlns:p14="http://schemas.microsoft.com/office/powerpoint/2010/main" val="233324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早在</a:t>
            </a:r>
            <a:r>
              <a:rPr lang="en-US" altLang="zh-TW" sz="1200" b="0" i="0" kern="1200" dirty="0" smtClean="0">
                <a:solidFill>
                  <a:schemeClr val="tx1"/>
                </a:solidFill>
                <a:effectLst/>
                <a:latin typeface="+mn-lt"/>
                <a:ea typeface="+mn-ea"/>
                <a:cs typeface="+mn-cs"/>
              </a:rPr>
              <a:t>1960</a:t>
            </a:r>
            <a:r>
              <a:rPr lang="zh-TW" altLang="en-US" sz="1200" b="0" i="0" kern="1200" dirty="0" smtClean="0">
                <a:solidFill>
                  <a:schemeClr val="tx1"/>
                </a:solidFill>
                <a:effectLst/>
                <a:latin typeface="+mn-lt"/>
                <a:ea typeface="+mn-ea"/>
                <a:cs typeface="+mn-cs"/>
              </a:rPr>
              <a:t>年，香港政府已意識到單靠貯存雨水不足以應付急劇增長的食水需求，而向廣東省購買</a:t>
            </a:r>
            <a:r>
              <a:rPr lang="zh-TW" altLang="en-US" dirty="0" smtClean="0"/>
              <a:t>食</a:t>
            </a:r>
            <a:r>
              <a:rPr lang="zh-TW" altLang="en-US" sz="1200" b="0" i="0" kern="1200" dirty="0" smtClean="0">
                <a:solidFill>
                  <a:schemeClr val="tx1"/>
                </a:solidFill>
                <a:effectLst/>
                <a:latin typeface="+mn-lt"/>
                <a:ea typeface="+mn-ea"/>
                <a:cs typeface="+mn-cs"/>
              </a:rPr>
              <a:t>水是最便捷的解決方法，故</a:t>
            </a:r>
            <a:r>
              <a:rPr lang="zh-TW" altLang="en-US" dirty="0" smtClean="0"/>
              <a:t>每年從深圳水庫輸入</a:t>
            </a:r>
            <a:r>
              <a:rPr lang="en-US" altLang="zh-TW" dirty="0" smtClean="0"/>
              <a:t>2 270 </a:t>
            </a:r>
            <a:r>
              <a:rPr lang="zh-TW" altLang="en-US" dirty="0" smtClean="0"/>
              <a:t>萬立方米原水（即未經處理的水）。</a:t>
            </a:r>
            <a:r>
              <a:rPr lang="en-US" altLang="zh-TW" sz="1200" b="0" i="0" kern="1200" dirty="0" smtClean="0">
                <a:solidFill>
                  <a:schemeClr val="tx1"/>
                </a:solidFill>
                <a:effectLst/>
                <a:latin typeface="+mn-lt"/>
                <a:ea typeface="+mn-ea"/>
                <a:cs typeface="+mn-cs"/>
              </a:rPr>
              <a:t>(</a:t>
            </a:r>
            <a:r>
              <a:rPr lang="zh-TW" altLang="en-US" sz="1200" dirty="0" smtClean="0">
                <a:latin typeface="Times New Roman" panose="02020603050405020304" pitchFamily="18" charset="0"/>
                <a:cs typeface="Times New Roman" panose="02020603050405020304" pitchFamily="18" charset="0"/>
              </a:rPr>
              <a:t>資料來源：</a:t>
            </a:r>
            <a:r>
              <a:rPr lang="en-US" altLang="zh-TW" dirty="0" smtClean="0"/>
              <a:t>https://www.legco.gov.hk/research-publications/chinese/1617fsc09-overview-of-the-supply-of-dongjiang-water-to-hong-kong-20170403-c.pdf</a:t>
            </a:r>
            <a:r>
              <a:rPr lang="en-US" altLang="zh-TW" sz="1200" dirty="0" smtClean="0">
                <a:latin typeface="Times New Roman" panose="02020603050405020304" pitchFamily="18" charset="0"/>
                <a:cs typeface="Times New Roman" panose="02020603050405020304" pitchFamily="18" charset="0"/>
              </a:rPr>
              <a:t>)</a:t>
            </a:r>
            <a:endParaRPr lang="en-US" altLang="zh-TW" dirty="0" smtClean="0"/>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然而，鄰近的東江並不流經香港。</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1963 </a:t>
            </a:r>
            <a:r>
              <a:rPr lang="zh-TW" altLang="en-US" dirty="0" smtClean="0"/>
              <a:t>年下半年，香港政府和廣東省當局達成共識，興建「東江深圳</a:t>
            </a:r>
            <a:r>
              <a:rPr lang="en-US" altLang="zh-TW" dirty="0" smtClean="0"/>
              <a:t>—</a:t>
            </a:r>
            <a:r>
              <a:rPr lang="zh-TW" altLang="en-US" dirty="0" smtClean="0"/>
              <a:t>香港供水系統」</a:t>
            </a:r>
            <a:r>
              <a:rPr lang="en-US" altLang="zh-HK" sz="1200" kern="1200" dirty="0" smtClean="0">
                <a:solidFill>
                  <a:schemeClr val="tx1"/>
                </a:solidFill>
                <a:effectLst/>
                <a:latin typeface="+mn-lt"/>
                <a:ea typeface="+mn-ea"/>
                <a:cs typeface="+mn-cs"/>
              </a:rPr>
              <a:t>(</a:t>
            </a:r>
            <a:r>
              <a:rPr lang="zh-TW" altLang="zh-HK" sz="1200" kern="1200" dirty="0" smtClean="0">
                <a:solidFill>
                  <a:schemeClr val="tx1"/>
                </a:solidFill>
                <a:effectLst/>
                <a:latin typeface="+mn-lt"/>
                <a:ea typeface="+mn-ea"/>
                <a:cs typeface="+mn-cs"/>
              </a:rPr>
              <a:t>東深供水系統</a:t>
            </a:r>
            <a:r>
              <a:rPr lang="en-US" altLang="zh-HK" sz="1200" kern="1200" dirty="0" smtClean="0">
                <a:solidFill>
                  <a:schemeClr val="tx1"/>
                </a:solidFill>
                <a:effectLst/>
                <a:latin typeface="+mn-lt"/>
                <a:ea typeface="+mn-ea"/>
                <a:cs typeface="+mn-cs"/>
              </a:rPr>
              <a:t>)</a:t>
            </a:r>
            <a:r>
              <a:rPr lang="zh-TW" altLang="en-US" dirty="0" smtClean="0"/>
              <a:t>，從東江引水經深圳到香港，有關計劃在</a:t>
            </a:r>
            <a:r>
              <a:rPr lang="en-US" altLang="zh-TW" dirty="0" smtClean="0"/>
              <a:t>1963</a:t>
            </a:r>
            <a:r>
              <a:rPr lang="zh-TW" altLang="en-US" dirty="0" smtClean="0"/>
              <a:t>年底，經國務院總理周恩來親自批准，中央人民政府撥款興建。</a:t>
            </a:r>
            <a:r>
              <a:rPr lang="en-US" altLang="zh-TW" dirty="0" smtClean="0"/>
              <a:t>1964 </a:t>
            </a:r>
            <a:r>
              <a:rPr lang="zh-TW" altLang="en-US" dirty="0" smtClean="0"/>
              <a:t>年 </a:t>
            </a:r>
            <a:r>
              <a:rPr lang="en-US" altLang="zh-TW" dirty="0" smtClean="0"/>
              <a:t>4 </a:t>
            </a:r>
            <a:r>
              <a:rPr lang="zh-TW" altLang="en-US" dirty="0" smtClean="0"/>
              <a:t>月 </a:t>
            </a:r>
            <a:r>
              <a:rPr lang="en-US" altLang="zh-TW" dirty="0" smtClean="0"/>
              <a:t>22 </a:t>
            </a:r>
            <a:r>
              <a:rPr lang="zh-TW" altLang="en-US" dirty="0" smtClean="0"/>
              <a:t>日，粵港雙方正式簽訂</a:t>
            </a:r>
            <a:r>
              <a:rPr lang="en-US" altLang="zh-TW" dirty="0" smtClean="0"/>
              <a:t>《</a:t>
            </a:r>
            <a:r>
              <a:rPr lang="zh-TW" altLang="en-US" dirty="0" smtClean="0"/>
              <a:t>關於從東江取水供給香港、九龍的協議</a:t>
            </a:r>
            <a:r>
              <a:rPr lang="en-US" altLang="zh-TW" dirty="0" smtClean="0"/>
              <a:t>》</a:t>
            </a:r>
            <a:r>
              <a:rPr lang="zh-TW" altLang="en-US" dirty="0" smtClean="0"/>
              <a:t>，規定從 </a:t>
            </a:r>
            <a:r>
              <a:rPr lang="en-US" altLang="zh-TW" dirty="0" smtClean="0"/>
              <a:t>1965 </a:t>
            </a:r>
            <a:r>
              <a:rPr lang="zh-TW" altLang="en-US" dirty="0" smtClean="0"/>
              <a:t>年 </a:t>
            </a:r>
            <a:r>
              <a:rPr lang="en-US" altLang="zh-TW" dirty="0" smtClean="0"/>
              <a:t>3 </a:t>
            </a:r>
            <a:r>
              <a:rPr lang="zh-TW" altLang="en-US" dirty="0" smtClean="0"/>
              <a:t>月 </a:t>
            </a:r>
            <a:r>
              <a:rPr lang="en-US" altLang="zh-TW" dirty="0" smtClean="0"/>
              <a:t>1 </a:t>
            </a:r>
            <a:r>
              <a:rPr lang="zh-TW" altLang="en-US" dirty="0" smtClean="0"/>
              <a:t>日起開始每年向香港供</a:t>
            </a:r>
            <a:r>
              <a:rPr lang="zh-HK" altLang="en-US" sz="1200" b="0" i="0" kern="1200" dirty="0" smtClean="0">
                <a:solidFill>
                  <a:schemeClr val="tx1"/>
                </a:solidFill>
                <a:effectLst/>
                <a:latin typeface="+mn-lt"/>
                <a:ea typeface="+mn-ea"/>
                <a:cs typeface="+mn-cs"/>
              </a:rPr>
              <a:t>應東江</a:t>
            </a:r>
            <a:r>
              <a:rPr lang="zh-TW" altLang="en-US" dirty="0" smtClean="0"/>
              <a:t>水 </a:t>
            </a:r>
            <a:r>
              <a:rPr lang="en-US" altLang="zh-TW" dirty="0" smtClean="0"/>
              <a:t>6 820 </a:t>
            </a:r>
            <a:r>
              <a:rPr lang="zh-TW" altLang="en-US" dirty="0" smtClean="0"/>
              <a:t>萬立方米。</a:t>
            </a:r>
            <a:r>
              <a:rPr lang="en-US" altLang="zh-TW" sz="1200" b="0" i="0" kern="1200" dirty="0" smtClean="0">
                <a:solidFill>
                  <a:schemeClr val="tx1"/>
                </a:solidFill>
                <a:effectLst/>
                <a:latin typeface="+mn-lt"/>
                <a:ea typeface="+mn-ea"/>
                <a:cs typeface="+mn-cs"/>
              </a:rPr>
              <a:t>(</a:t>
            </a:r>
            <a:r>
              <a:rPr lang="zh-TW" altLang="en-US" sz="1200" dirty="0" smtClean="0">
                <a:latin typeface="Times New Roman" panose="02020603050405020304" pitchFamily="18" charset="0"/>
                <a:cs typeface="Times New Roman" panose="02020603050405020304" pitchFamily="18" charset="0"/>
              </a:rPr>
              <a:t>資料來源：</a:t>
            </a:r>
            <a:r>
              <a:rPr lang="en-US" altLang="zh-TW" dirty="0" smtClean="0"/>
              <a:t>https://www.legco.gov.hk/research-publications/chinese/1617fsc09-overview-of-the-supply-of-dongjiang-water-to-hong-kong-20170403-c.pdf</a:t>
            </a:r>
            <a:r>
              <a:rPr lang="en-US" altLang="zh-TW" sz="1200" dirty="0" smtClean="0">
                <a:latin typeface="Times New Roman" panose="02020603050405020304" pitchFamily="18" charset="0"/>
                <a:cs typeface="Times New Roman" panose="02020603050405020304" pitchFamily="18" charset="0"/>
              </a:rPr>
              <a:t>)</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補充資料</a:t>
            </a:r>
            <a:r>
              <a:rPr lang="en-US" altLang="zh-TW" dirty="0" smtClean="0"/>
              <a:t>: </a:t>
            </a:r>
            <a:r>
              <a:rPr lang="zh-TW" altLang="en-US" sz="1200" b="0" i="0" kern="1200" dirty="0" smtClean="0">
                <a:solidFill>
                  <a:schemeClr val="tx1"/>
                </a:solidFill>
                <a:effectLst/>
                <a:latin typeface="+mn-lt"/>
                <a:ea typeface="+mn-ea"/>
                <a:cs typeface="+mn-cs"/>
              </a:rPr>
              <a:t>東江是珠江</a:t>
            </a:r>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條支流之一，發源於江西省的尋烏、安遠和定南縣，自東北至西南方向流入廣東省境內，主要供應河源、惠州、東莞、廣州、深圳及香港超過</a:t>
            </a:r>
            <a:r>
              <a:rPr lang="en-US" altLang="zh-TW" sz="1200" b="0" i="0" kern="1200" dirty="0" smtClean="0">
                <a:solidFill>
                  <a:schemeClr val="tx1"/>
                </a:solidFill>
                <a:effectLst/>
                <a:latin typeface="+mn-lt"/>
                <a:ea typeface="+mn-ea"/>
                <a:cs typeface="+mn-cs"/>
              </a:rPr>
              <a:t>4,000</a:t>
            </a:r>
            <a:r>
              <a:rPr lang="zh-TW" altLang="en-US" sz="1200" b="0" i="0" kern="1200" dirty="0" smtClean="0">
                <a:solidFill>
                  <a:schemeClr val="tx1"/>
                </a:solidFill>
                <a:effectLst/>
                <a:latin typeface="+mn-lt"/>
                <a:ea typeface="+mn-ea"/>
                <a:cs typeface="+mn-cs"/>
              </a:rPr>
              <a:t>萬人。輸往香港的東江水從位於東莞市的太園泵站抽取，經專用輸水管道運至深圳水庫，再輸往香港木湖原水抽水站。</a:t>
            </a:r>
            <a:r>
              <a:rPr lang="en-US" altLang="zh-TW" sz="1200" b="0" i="0" kern="1200" dirty="0" smtClean="0">
                <a:solidFill>
                  <a:schemeClr val="tx1"/>
                </a:solidFill>
                <a:effectLst/>
                <a:latin typeface="+mn-lt"/>
                <a:ea typeface="+mn-ea"/>
                <a:cs typeface="+mn-cs"/>
              </a:rPr>
              <a:t>(</a:t>
            </a:r>
            <a:r>
              <a:rPr lang="zh-TW" altLang="en-US" sz="1200" dirty="0" smtClean="0">
                <a:latin typeface="Times New Roman" panose="02020603050405020304" pitchFamily="18" charset="0"/>
                <a:cs typeface="Times New Roman" panose="02020603050405020304" pitchFamily="18" charset="0"/>
              </a:rPr>
              <a:t>資料來源：</a:t>
            </a:r>
            <a:r>
              <a:rPr lang="zh-CN" altLang="en-US" sz="1200" dirty="0" smtClean="0">
                <a:latin typeface="Times New Roman" panose="02020603050405020304" pitchFamily="18" charset="0"/>
                <a:cs typeface="Times New Roman" panose="02020603050405020304" pitchFamily="18" charset="0"/>
                <a:hlinkClick r:id="rId3"/>
              </a:rPr>
              <a:t>水務署</a:t>
            </a:r>
            <a:r>
              <a:rPr lang="en-US" altLang="zh-TW" sz="1200" dirty="0" smtClean="0">
                <a:latin typeface="Times New Roman" panose="02020603050405020304" pitchFamily="18" charset="0"/>
                <a:cs typeface="Times New Roman" panose="02020603050405020304" pitchFamily="18" charset="0"/>
              </a:rPr>
              <a:t>)</a:t>
            </a:r>
            <a:endParaRPr lang="zh-HK" altLang="en-US" sz="1200" dirty="0" smtClean="0">
              <a:latin typeface="Times New Roman" panose="02020603050405020304" pitchFamily="18" charset="0"/>
              <a:cs typeface="Times New Roman" panose="02020603050405020304" pitchFamily="18" charset="0"/>
            </a:endParaRPr>
          </a:p>
          <a:p>
            <a:endParaRPr lang="en-US" altLang="zh-TW" sz="1200" b="0" i="0" kern="1200" dirty="0" smtClean="0">
              <a:solidFill>
                <a:schemeClr val="tx1"/>
              </a:solidFill>
              <a:effectLst/>
              <a:latin typeface="+mn-lt"/>
              <a:ea typeface="+mn-ea"/>
              <a:cs typeface="+mn-cs"/>
            </a:endParaRPr>
          </a:p>
          <a:p>
            <a:r>
              <a:rPr lang="zh-TW" altLang="en-US" dirty="0" smtClean="0"/>
              <a:t>可著學生留意改革開放前，內地仍艱辛探索發展道路，物質條件並不如現今先進，然而</a:t>
            </a:r>
            <a:r>
              <a:rPr lang="zh-TW" altLang="en-US" sz="1200" b="0" i="0" kern="1200" dirty="0" smtClean="0">
                <a:solidFill>
                  <a:schemeClr val="tx1"/>
                </a:solidFill>
                <a:effectLst/>
                <a:latin typeface="+mn-lt"/>
                <a:ea typeface="+mn-ea"/>
                <a:cs typeface="+mn-cs"/>
              </a:rPr>
              <a:t>中央人民政府</a:t>
            </a:r>
            <a:r>
              <a:rPr lang="zh-TW" altLang="en-US" dirty="0" smtClean="0"/>
              <a:t>仍願意</a:t>
            </a:r>
            <a:r>
              <a:rPr lang="zh-TW" altLang="en-US" sz="1200" b="0" i="0" kern="1200" dirty="0" smtClean="0">
                <a:solidFill>
                  <a:schemeClr val="tx1"/>
                </a:solidFill>
                <a:effectLst/>
                <a:latin typeface="+mn-lt"/>
                <a:ea typeface="+mn-ea"/>
                <a:cs typeface="+mn-cs"/>
              </a:rPr>
              <a:t>撥款，並</a:t>
            </a:r>
            <a:r>
              <a:rPr lang="zh-TW" altLang="en-US" dirty="0" smtClean="0"/>
              <a:t>徵調人力物力</a:t>
            </a:r>
            <a:r>
              <a:rPr lang="zh-TW" altLang="en-US" sz="1200" b="0" i="0" kern="1200" dirty="0" smtClean="0">
                <a:solidFill>
                  <a:schemeClr val="tx1"/>
                </a:solidFill>
                <a:effectLst/>
                <a:latin typeface="+mn-lt"/>
                <a:ea typeface="+mn-ea"/>
                <a:cs typeface="+mn-cs"/>
              </a:rPr>
              <a:t>興建東深供水系統</a:t>
            </a:r>
            <a:r>
              <a:rPr lang="zh-TW" altLang="en-US" dirty="0" smtClean="0"/>
              <a:t>。可提問學生對此舉的感受，帶出對國家感恩之心，體會國家與香港之間血濃於水的關係。</a:t>
            </a:r>
            <a:endParaRPr lang="en-US" altLang="zh-TW" dirty="0" smtClean="0"/>
          </a:p>
          <a:p>
            <a:endParaRPr lang="en-US" altLang="zh-TW" dirty="0" smtClean="0"/>
          </a:p>
          <a:p>
            <a:r>
              <a:rPr lang="zh-TW" altLang="en-US" dirty="0" smtClean="0"/>
              <a:t>教師可視乎教學情況及學生學習需要，運用</a:t>
            </a:r>
            <a:r>
              <a:rPr lang="en-US" altLang="zh-TW" dirty="0" smtClean="0"/>
              <a:t>Slide.</a:t>
            </a:r>
            <a:r>
              <a:rPr lang="en-US" altLang="zh-TW" baseline="0" dirty="0" smtClean="0"/>
              <a:t> </a:t>
            </a:r>
            <a:r>
              <a:rPr lang="en-US" altLang="zh-TW" dirty="0" smtClean="0"/>
              <a:t>22-24</a:t>
            </a:r>
            <a:r>
              <a:rPr lang="zh-TW" altLang="en-US" dirty="0" smtClean="0"/>
              <a:t>的資料作課前預習或延伸閱讀，從而令學生理解國家為香港的付出和關顧。</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7</a:t>
            </a:fld>
            <a:endParaRPr lang="zh-TW" altLang="en-US"/>
          </a:p>
        </p:txBody>
      </p:sp>
    </p:spTree>
    <p:extLst>
      <p:ext uri="{BB962C8B-B14F-4D97-AF65-F5344CB8AC3E}">
        <p14:creationId xmlns:p14="http://schemas.microsoft.com/office/powerpoint/2010/main" val="87669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a:t>
            </a:r>
            <a:r>
              <a:rPr lang="en-US" altLang="zh-TW"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7030A0"/>
                </a:solidFill>
              </a:rPr>
              <a:t>https://www.waterconservation.hk/tc/at-school/secondary-school/water-resources-in-hk/dongjiang-water-supply/index.html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補充資料 </a:t>
            </a:r>
            <a:r>
              <a:rPr lang="en-US" altLang="zh-TW" dirty="0" smtClean="0"/>
              <a:t>(</a:t>
            </a:r>
            <a:r>
              <a:rPr lang="zh-TW" altLang="en-US" sz="1200" dirty="0" smtClean="0">
                <a:latin typeface="Times New Roman" panose="02020603050405020304" pitchFamily="18" charset="0"/>
                <a:cs typeface="Times New Roman" panose="02020603050405020304" pitchFamily="18" charset="0"/>
              </a:rPr>
              <a:t>資料來源：</a:t>
            </a:r>
            <a:r>
              <a:rPr lang="zh-CN" altLang="en-US" sz="1200" kern="1200" dirty="0" smtClean="0">
                <a:solidFill>
                  <a:schemeClr val="tx1"/>
                </a:solidFill>
                <a:latin typeface="Times New Roman" panose="02020603050405020304" pitchFamily="18" charset="0"/>
                <a:ea typeface="+mn-ea"/>
                <a:cs typeface="Times New Roman" panose="02020603050405020304" pitchFamily="18" charset="0"/>
                <a:hlinkClick r:id="rId3"/>
              </a:rPr>
              <a:t>水務署</a:t>
            </a:r>
            <a:r>
              <a:rPr lang="en-US" altLang="zh-TW" sz="1200" dirty="0" smtClean="0">
                <a:latin typeface="Times New Roman" panose="02020603050405020304" pitchFamily="18" charset="0"/>
                <a:cs typeface="Times New Roman" panose="02020603050405020304" pitchFamily="18" charset="0"/>
              </a:rPr>
              <a:t>)</a:t>
            </a:r>
            <a:r>
              <a:rPr lang="en-US" altLang="zh-TW" dirty="0" smtClean="0"/>
              <a:t>:  </a:t>
            </a:r>
            <a:r>
              <a:rPr lang="zh-TW" altLang="en-US" dirty="0" smtClean="0"/>
              <a:t>年供水上限為</a:t>
            </a:r>
            <a:r>
              <a:rPr lang="en-US" altLang="zh-HK" sz="1200" b="0" i="0" kern="1200" dirty="0" smtClean="0">
                <a:solidFill>
                  <a:schemeClr val="tx1"/>
                </a:solidFill>
                <a:effectLst/>
                <a:latin typeface="+mn-lt"/>
                <a:ea typeface="+mn-ea"/>
                <a:cs typeface="+mn-cs"/>
              </a:rPr>
              <a:t>8</a:t>
            </a:r>
            <a:r>
              <a:rPr lang="zh-HK" altLang="en-US" sz="1200" b="0" i="0" kern="1200" dirty="0" smtClean="0">
                <a:solidFill>
                  <a:schemeClr val="tx1"/>
                </a:solidFill>
                <a:effectLst/>
                <a:latin typeface="+mn-lt"/>
                <a:ea typeface="+mn-ea"/>
                <a:cs typeface="+mn-cs"/>
              </a:rPr>
              <a:t>億</a:t>
            </a:r>
            <a:r>
              <a:rPr lang="en-US" altLang="zh-HK" sz="1200" b="0" i="0" kern="1200" dirty="0" smtClean="0">
                <a:solidFill>
                  <a:schemeClr val="tx1"/>
                </a:solidFill>
                <a:effectLst/>
                <a:latin typeface="+mn-lt"/>
                <a:ea typeface="+mn-ea"/>
                <a:cs typeface="+mn-cs"/>
              </a:rPr>
              <a:t>2,000</a:t>
            </a:r>
            <a:r>
              <a:rPr lang="zh-HK" altLang="en-US" sz="1200" b="0" i="0" kern="1200" dirty="0" smtClean="0">
                <a:solidFill>
                  <a:schemeClr val="tx1"/>
                </a:solidFill>
                <a:effectLst/>
                <a:latin typeface="+mn-lt"/>
                <a:ea typeface="+mn-ea"/>
                <a:cs typeface="+mn-cs"/>
              </a:rPr>
              <a:t>萬立方米</a:t>
            </a:r>
            <a:endParaRPr lang="en-US" altLang="zh-HK"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zh-TW" sz="1200" b="0" i="0" kern="1200" dirty="0" smtClean="0">
                <a:solidFill>
                  <a:schemeClr val="tx1"/>
                </a:solidFill>
                <a:effectLst/>
                <a:latin typeface="+mn-lt"/>
                <a:ea typeface="+mn-ea"/>
                <a:cs typeface="+mn-cs"/>
              </a:rPr>
              <a:t>2020</a:t>
            </a:r>
            <a:r>
              <a:rPr lang="zh-TW" altLang="en-US" sz="1200" b="0" i="0" kern="1200" dirty="0" smtClean="0">
                <a:solidFill>
                  <a:schemeClr val="tx1"/>
                </a:solidFill>
                <a:effectLst/>
                <a:latin typeface="+mn-lt"/>
                <a:ea typeface="+mn-ea"/>
                <a:cs typeface="+mn-cs"/>
              </a:rPr>
              <a:t>年</a:t>
            </a:r>
            <a:r>
              <a:rPr lang="zh-HK" altLang="en-US" sz="1200" b="0" i="0" kern="1200" dirty="0" smtClean="0">
                <a:solidFill>
                  <a:schemeClr val="tx1"/>
                </a:solidFill>
                <a:effectLst/>
                <a:latin typeface="+mn-lt"/>
                <a:ea typeface="+mn-ea"/>
                <a:cs typeface="+mn-cs"/>
              </a:rPr>
              <a:t>供水協議</a:t>
            </a:r>
            <a:r>
              <a:rPr lang="zh-TW" altLang="en-US" sz="1200" b="0" i="0" kern="1200" dirty="0" smtClean="0">
                <a:solidFill>
                  <a:schemeClr val="tx1"/>
                </a:solidFill>
                <a:effectLst/>
                <a:latin typeface="+mn-lt"/>
                <a:ea typeface="+mn-ea"/>
                <a:cs typeface="+mn-cs"/>
              </a:rPr>
              <a:t>起，採用「統包扣減」方式彈性供水。香港可按需要輸入東江水，如所需的東江水水量低於每年供水量預設上限時，水價會按實際供水量從</a:t>
            </a:r>
            <a:r>
              <a:rPr lang="zh-HK" altLang="en-US" sz="1200" b="0" i="0" kern="1200" dirty="0" smtClean="0">
                <a:solidFill>
                  <a:schemeClr val="tx1"/>
                </a:solidFill>
                <a:effectLst/>
                <a:latin typeface="+mn-lt"/>
                <a:ea typeface="+mn-ea"/>
                <a:cs typeface="+mn-cs"/>
              </a:rPr>
              <a:t>每年</a:t>
            </a:r>
            <a:r>
              <a:rPr lang="zh-TW" altLang="en-US" dirty="0" smtClean="0"/>
              <a:t>固定總額水價中</a:t>
            </a:r>
            <a:r>
              <a:rPr lang="zh-TW" altLang="en-US" sz="1200" b="0" i="0" kern="1200" dirty="0" smtClean="0">
                <a:solidFill>
                  <a:schemeClr val="tx1"/>
                </a:solidFill>
                <a:effectLst/>
                <a:latin typeface="+mn-lt"/>
                <a:ea typeface="+mn-ea"/>
                <a:cs typeface="+mn-cs"/>
              </a:rPr>
              <a:t>扣減。</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教師可帶出</a:t>
            </a:r>
            <a:r>
              <a:rPr lang="en-US" altLang="zh-TW" dirty="0" smtClean="0"/>
              <a:t>: </a:t>
            </a:r>
            <a:r>
              <a:rPr lang="zh-TW" altLang="en-US" dirty="0" smtClean="0"/>
              <a:t>東江水的價格並不便宜，但鑑於穩定的淡水供應極為重要，所以香港亦繼續購買寶貴的食水。</a:t>
            </a:r>
            <a:endParaRPr lang="zh-TW"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8</a:t>
            </a:fld>
            <a:endParaRPr lang="zh-TW" altLang="en-US"/>
          </a:p>
        </p:txBody>
      </p:sp>
    </p:spTree>
    <p:extLst>
      <p:ext uri="{BB962C8B-B14F-4D97-AF65-F5344CB8AC3E}">
        <p14:creationId xmlns:p14="http://schemas.microsoft.com/office/powerpoint/2010/main" val="7353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參考資料</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https://www.wsd.gov.hk/tc/water-matters/assets/pdf/WSD_Booklet_TC.pdf </a:t>
            </a:r>
          </a:p>
          <a:p>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https://m.chinanews.com/wap/detail/chs/zw/8935590.shtml</a:t>
            </a:r>
          </a:p>
          <a:p>
            <a:endPar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教師可帶出</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要感謝國家對香港的支持和關愛，自上世紀</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60</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年代開始從未間斷為香港供應東江水，解決了香港長期缺水的問題，照顧了民生和社會發展所需。</a:t>
            </a:r>
            <a:b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教師提問</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食水供應真的是無窮無盡，理所當然嗎</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有人認為既然我們負擔得起，那就不需要節省用水。你同意這觀點嗎</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b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可著學生自由辯論，以檢視其想法背後的價值觀取向。</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可從氣候變化對自然資源的影響、國家安全角度</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水資源安全</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、珍惜資源、責任感等角度引導學生深入思考</a:t>
            </a:r>
            <a:r>
              <a:rPr lang="en-US"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p>
          <a:p>
            <a:endParaRPr lang="en-GB" altLang="zh-TW" dirty="0" smtClean="0"/>
          </a:p>
          <a:p>
            <a:endParaRPr lang="zh-TW" altLang="en-US" dirty="0" smtClean="0"/>
          </a:p>
          <a:p>
            <a:endParaRPr lang="en-GB" altLang="zh-TW" dirty="0" smtClean="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92C563-31E5-4E5E-8865-EBFC7CC933A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2937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TW"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smtClean="0"/>
              <a:t>Click to edit Master subtitle style</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173946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280724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156222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7937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749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369943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388721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Date Placeholder 2"/>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5500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273716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TW"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357874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TW"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8A9434B3-50A7-47B6-BB36-6A0053D0D1B0}"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46840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434B3-50A7-47B6-BB36-6A0053D0D1B0}" type="datetimeFigureOut">
              <a:rPr lang="zh-TW" altLang="en-US" smtClean="0"/>
              <a:t>2024/5/13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AC50D-26BA-4F10-9A30-446863A82C61}" type="slidenum">
              <a:rPr lang="zh-TW" altLang="en-US" smtClean="0"/>
              <a:t>‹#›</a:t>
            </a:fld>
            <a:endParaRPr lang="zh-TW" altLang="en-US"/>
          </a:p>
        </p:txBody>
      </p:sp>
    </p:spTree>
    <p:extLst>
      <p:ext uri="{BB962C8B-B14F-4D97-AF65-F5344CB8AC3E}">
        <p14:creationId xmlns:p14="http://schemas.microsoft.com/office/powerpoint/2010/main" val="190212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watch?v=6OV6_lMhEu8" TargetMode="External"/><Relationship Id="rId4" Type="http://schemas.openxmlformats.org/officeDocument/2006/relationships/hyperlink" Target="http://www.waterconservation.gov.hk/tc/why-save-water/climate-chan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edu.unicef.org.hk/zh-HK/global-goal" TargetMode="External"/><Relationship Id="rId4" Type="http://schemas.openxmlformats.org/officeDocument/2006/relationships/hyperlink" Target="http://www.waterconservation.gov.hk/tc/at-home/how-to-read-water-bill/index.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sed.gov.hk/national_security/index.php?l=tc&amp;a=national_security_main_foc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www.nsed.gov.hk/national_security/index.php?l=tc&amp;a=national_security_main_foc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jcwise.hk/calculator/home" TargetMode="External"/><Relationship Id="rId5" Type="http://schemas.openxmlformats.org/officeDocument/2006/relationships/image" Target="../media/image27.png"/><Relationship Id="rId4" Type="http://schemas.openxmlformats.org/officeDocument/2006/relationships/hyperlink" Target="http://www.waterconservation.hk/tc/at-school/secondary-school/water-and-society/steam-activity/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youtube.com/watch?v=Cr5zC5y-JlI&amp;t=48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waterconservation.gov.hk/tc/why-save-water/virtual-water/index.html" TargetMode="Externa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www.wsd.gov.hk/tc/home/highlights/index_id_104.html" TargetMode="External"/><Relationship Id="rId4" Type="http://schemas.openxmlformats.org/officeDocument/2006/relationships/image" Target="../media/image33.jpeg"/><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wsd.gov.hk/tc/home/highlights/index_id_104.html"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edb.gov.hk/tc/curriculum-development/kla/chi-edu/chinese-culture/chi-culture-main.html" TargetMode="Externa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hinanews.com.cn/news/2004/2004-11-13/26/505552.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home.china.com.cn/txt/2015-05/26/content_7934400.ht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dgs.un.org/zh/goals/goal6" TargetMode="External"/><Relationship Id="rId3" Type="http://schemas.openxmlformats.org/officeDocument/2006/relationships/image" Target="../media/image26.jpeg"/><Relationship Id="rId7" Type="http://schemas.openxmlformats.org/officeDocument/2006/relationships/hyperlink" Target="http://qgjsb.mwr.gov.c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waterconservation.gov.hk/tc/home/index.html" TargetMode="External"/><Relationship Id="rId5" Type="http://schemas.openxmlformats.org/officeDocument/2006/relationships/hyperlink" Target="https://www.wsd.gov.hk/tc/core-businesses/water-resources/index.html" TargetMode="External"/><Relationship Id="rId4" Type="http://schemas.openxmlformats.org/officeDocument/2006/relationships/hyperlink" Target="https://www.youtube.com/channel/UCBNvKbiFPLoawj7rZeDInm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s://www.wsd.gov.hk/tc/home/highlights/index_id_104.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h2opecentre.gov.hk/tc/home/index.html" TargetMode="External"/><Relationship Id="rId5" Type="http://schemas.openxmlformats.org/officeDocument/2006/relationships/hyperlink" Target="http://www.waterconservation.gov.hk/tc/at-school/cherish-water-primary-school/index.html" TargetMode="External"/><Relationship Id="rId4" Type="http://schemas.openxmlformats.org/officeDocument/2006/relationships/hyperlink" Target="http://www.waterconservation.hk/tc/at-school/secondary-school/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wsd.gov.hk/filemanager/en/content_1933/Calender%202021_v7.mp4"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waterconservation.gov.hk/tc/at-school/secondary-school/water-resources-in-hk/local-yield/index.html" TargetMode="External"/><Relationship Id="rId4" Type="http://schemas.openxmlformats.org/officeDocument/2006/relationships/hyperlink" Target="https://www.waterconservation.gov.hk/sc/at-school/secondary-school/water-resources-in-hk/local-yield/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odcast.rthk.hk/podcast/item.php?pid=244&amp;eid=214133&amp;lang=zh-C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devb.gov.hk/filemanager/sc/content_1044/20231210_07.html" TargetMode="External"/><Relationship Id="rId4" Type="http://schemas.openxmlformats.org/officeDocument/2006/relationships/hyperlink" Target="https://www.wsd.gov.hk/filemanager/en/share/pdf/DJW_Leaflet-c.pdf" TargetMode="External"/><Relationship Id="rId9" Type="http://schemas.openxmlformats.org/officeDocument/2006/relationships/hyperlink" Target="http://www.locpg.gov.cn/jsdt/2021-04/25/c_1211127008.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aterconservation.hk/tc/at-school/secondary-school/water-resources-in-hk/dongjiang-water-supply/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mm.edcity.hk/media/1_mcklesc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249" y="184832"/>
            <a:ext cx="7877175" cy="2347912"/>
          </a:xfrm>
        </p:spPr>
        <p:txBody>
          <a:bodyPr>
            <a:normAutofit fontScale="90000"/>
          </a:bodyPr>
          <a:lstStyle/>
          <a:p>
            <a:pPr algn="l"/>
            <a:r>
              <a:rPr lang="zh-TW" altLang="en-US" sz="4900" b="1" dirty="0">
                <a:solidFill>
                  <a:schemeClr val="accent1">
                    <a:lumMod val="75000"/>
                  </a:schemeClr>
                </a:solidFill>
                <a:latin typeface="標楷體" panose="03000509000000000000" pitchFamily="65" charset="-120"/>
                <a:ea typeface="標楷體" panose="03000509000000000000" pitchFamily="65" charset="-120"/>
              </a:rPr>
              <a:t>「生活事件」</a:t>
            </a:r>
            <a:r>
              <a:rPr lang="zh-TW" altLang="en-US" sz="4900" b="1" dirty="0" smtClean="0">
                <a:solidFill>
                  <a:schemeClr val="accent1">
                    <a:lumMod val="75000"/>
                  </a:schemeClr>
                </a:solidFill>
                <a:latin typeface="標楷體" panose="03000509000000000000" pitchFamily="65" charset="-120"/>
                <a:ea typeface="標楷體" panose="03000509000000000000" pitchFamily="65" charset="-120"/>
              </a:rPr>
              <a:t>教案</a:t>
            </a:r>
            <a:r>
              <a:rPr lang="en-GB" altLang="zh-TW" sz="4400" b="1" dirty="0" smtClean="0">
                <a:solidFill>
                  <a:schemeClr val="accent1">
                    <a:lumMod val="75000"/>
                  </a:schemeClr>
                </a:solidFill>
                <a:latin typeface="標楷體" panose="03000509000000000000" pitchFamily="65" charset="-120"/>
                <a:ea typeface="標楷體" panose="03000509000000000000" pitchFamily="65" charset="-120"/>
              </a:rPr>
              <a:t/>
            </a:r>
            <a:br>
              <a:rPr lang="en-GB" altLang="zh-TW" sz="4400" b="1" dirty="0" smtClean="0">
                <a:solidFill>
                  <a:schemeClr val="accent1">
                    <a:lumMod val="75000"/>
                  </a:schemeClr>
                </a:solidFill>
                <a:latin typeface="標楷體" panose="03000509000000000000" pitchFamily="65" charset="-120"/>
                <a:ea typeface="標楷體" panose="03000509000000000000" pitchFamily="65" charset="-120"/>
              </a:rPr>
            </a:br>
            <a:r>
              <a:rPr lang="en-US" altLang="zh-TW" b="1" dirty="0">
                <a:solidFill>
                  <a:schemeClr val="accent1">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b="1" dirty="0">
                <a:solidFill>
                  <a:schemeClr val="accent1">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69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飲水思源．點滴是惜</a:t>
            </a:r>
          </a:p>
        </p:txBody>
      </p:sp>
      <p:sp>
        <p:nvSpPr>
          <p:cNvPr id="3" name="Subtitle 2"/>
          <p:cNvSpPr>
            <a:spLocks noGrp="1"/>
          </p:cNvSpPr>
          <p:nvPr>
            <p:ph type="subTitle" idx="1"/>
          </p:nvPr>
        </p:nvSpPr>
        <p:spPr>
          <a:xfrm>
            <a:off x="5059030" y="4935146"/>
            <a:ext cx="3962400" cy="1428750"/>
          </a:xfrm>
        </p:spPr>
        <p:txBody>
          <a:bodyPr>
            <a:normAutofit fontScale="92500"/>
          </a:bodyPr>
          <a:lstStyle/>
          <a:p>
            <a:pPr algn="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價值觀教育 </a:t>
            </a: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持續發展</a:t>
            </a: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教育</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高小至初中</a:t>
            </a:r>
            <a:endParaRPr lang="en-GB" altLang="zh-TW"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教育局 德育</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、公民及國民教育</a:t>
            </a: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組 </a:t>
            </a:r>
            <a:r>
              <a:rPr lang="en-US" altLang="zh-TW" sz="1800" b="1" dirty="0" smtClean="0">
                <a:solidFill>
                  <a:srgbClr val="0070C0"/>
                </a:solidFill>
                <a:latin typeface="+mj-lt"/>
                <a:ea typeface="標楷體" panose="03000509000000000000" pitchFamily="65" charset="-120"/>
                <a:cs typeface="Times New Roman" panose="02020603050405020304" pitchFamily="18" charset="0"/>
              </a:rPr>
              <a:t>1</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製作   </a:t>
            </a:r>
          </a:p>
          <a:p>
            <a:pPr algn="r"/>
            <a:r>
              <a:rPr lang="en-US" altLang="zh-TW"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4"/>
          <p:cNvSpPr txBox="1"/>
          <p:nvPr/>
        </p:nvSpPr>
        <p:spPr>
          <a:xfrm>
            <a:off x="7210097" y="659639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73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67" y="257175"/>
            <a:ext cx="8627382" cy="1386679"/>
          </a:xfrm>
        </p:spPr>
        <p:txBody>
          <a:bodyPr>
            <a:normAutofit fontScale="90000"/>
          </a:bodyPr>
          <a:lstStyle/>
          <a:p>
            <a:r>
              <a:rPr lang="zh-TW" altLang="en-US" sz="3100" dirty="0">
                <a:solidFill>
                  <a:srgbClr val="000099"/>
                </a:solidFill>
                <a:latin typeface="Times" panose="02020603050405020304" pitchFamily="18" charset="0"/>
                <a:ea typeface="標楷體" panose="03000509000000000000" pitchFamily="65" charset="-120"/>
                <a:cs typeface="+mn-cs"/>
              </a:rPr>
              <a:t>思考方向：</a:t>
            </a:r>
            <a:r>
              <a:rPr lang="en-GB" altLang="zh-TW" sz="2800" b="1" dirty="0" smtClean="0">
                <a:solidFill>
                  <a:srgbClr val="008000"/>
                </a:solidFill>
                <a:latin typeface="標楷體" panose="03000509000000000000" pitchFamily="65" charset="-120"/>
                <a:ea typeface="標楷體" panose="03000509000000000000" pitchFamily="65" charset="-120"/>
              </a:rPr>
              <a:t/>
            </a:r>
            <a:br>
              <a:rPr lang="en-GB" altLang="zh-TW" sz="2800" b="1" dirty="0" smtClean="0">
                <a:solidFill>
                  <a:srgbClr val="008000"/>
                </a:solidFill>
                <a:latin typeface="標楷體" panose="03000509000000000000" pitchFamily="65" charset="-120"/>
                <a:ea typeface="標楷體" panose="03000509000000000000" pitchFamily="65" charset="-120"/>
              </a:rPr>
            </a:br>
            <a:r>
              <a:rPr lang="en-GB" altLang="zh-TW" sz="2800" b="1" dirty="0" smtClean="0">
                <a:solidFill>
                  <a:srgbClr val="0070C0"/>
                </a:solidFill>
                <a:latin typeface="標楷體" panose="03000509000000000000" pitchFamily="65" charset="-120"/>
                <a:ea typeface="標楷體" panose="03000509000000000000" pitchFamily="65" charset="-120"/>
              </a:rPr>
              <a:t/>
            </a:r>
            <a:br>
              <a:rPr lang="en-GB" altLang="zh-TW" sz="2800" b="1" dirty="0" smtClean="0">
                <a:solidFill>
                  <a:srgbClr val="0070C0"/>
                </a:solidFill>
                <a:latin typeface="標楷體" panose="03000509000000000000" pitchFamily="65" charset="-120"/>
                <a:ea typeface="標楷體" panose="03000509000000000000" pitchFamily="65" charset="-120"/>
              </a:rPr>
            </a:br>
            <a:r>
              <a:rPr lang="zh-TW" altLang="en-US" sz="3300" b="1" dirty="0" smtClean="0">
                <a:solidFill>
                  <a:srgbClr val="0070C0"/>
                </a:solidFill>
                <a:latin typeface="標楷體" panose="03000509000000000000" pitchFamily="65" charset="-120"/>
                <a:ea typeface="標楷體" panose="03000509000000000000" pitchFamily="65" charset="-120"/>
              </a:rPr>
              <a:t>若</a:t>
            </a:r>
            <a:r>
              <a:rPr lang="zh-TW" altLang="en-US" sz="3300" b="1" dirty="0">
                <a:solidFill>
                  <a:srgbClr val="0070C0"/>
                </a:solidFill>
                <a:latin typeface="標楷體" panose="03000509000000000000" pitchFamily="65" charset="-120"/>
                <a:ea typeface="標楷體" panose="03000509000000000000" pitchFamily="65" charset="-120"/>
              </a:rPr>
              <a:t>現時不</a:t>
            </a:r>
            <a:r>
              <a:rPr lang="zh-TW" altLang="en-US" sz="3300" b="1" dirty="0" smtClean="0">
                <a:solidFill>
                  <a:srgbClr val="0070C0"/>
                </a:solidFill>
                <a:latin typeface="標楷體" panose="03000509000000000000" pitchFamily="65" charset="-120"/>
                <a:ea typeface="標楷體" panose="03000509000000000000" pitchFamily="65" charset="-120"/>
              </a:rPr>
              <a:t>習慣節約用水</a:t>
            </a:r>
            <a:r>
              <a:rPr lang="zh-TW" altLang="en-US" sz="3300" b="1" dirty="0">
                <a:solidFill>
                  <a:srgbClr val="0070C0"/>
                </a:solidFill>
                <a:latin typeface="標楷體" panose="03000509000000000000" pitchFamily="65" charset="-120"/>
                <a:ea typeface="標楷體" panose="03000509000000000000" pitchFamily="65" charset="-120"/>
              </a:rPr>
              <a:t>，長遠來</a:t>
            </a:r>
            <a:r>
              <a:rPr lang="zh-TW" altLang="en-US" sz="3300" b="1" dirty="0" smtClean="0">
                <a:solidFill>
                  <a:srgbClr val="0070C0"/>
                </a:solidFill>
                <a:latin typeface="標楷體" panose="03000509000000000000" pitchFamily="65" charset="-120"/>
                <a:ea typeface="標楷體" panose="03000509000000000000" pitchFamily="65" charset="-120"/>
              </a:rPr>
              <a:t>說會有什麼影響？</a:t>
            </a:r>
            <a:endParaRPr lang="zh-TW" altLang="en-US" sz="3300" b="1" dirty="0">
              <a:solidFill>
                <a:srgbClr val="0070C0"/>
              </a:solidFill>
              <a:latin typeface="標楷體" panose="03000509000000000000" pitchFamily="65" charset="-120"/>
              <a:ea typeface="標楷體" panose="03000509000000000000" pitchFamily="65" charset="-120"/>
            </a:endParaRPr>
          </a:p>
        </p:txBody>
      </p:sp>
      <p:pic>
        <p:nvPicPr>
          <p:cNvPr id="3074" name="Picture 2" descr="https://www.waterconservation.gov.hk/filemanager/en/content_12/pic-2-2-1-hong-kong-climate-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167" y="1796968"/>
            <a:ext cx="4998358" cy="3670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96063" y="6251833"/>
            <a:ext cx="2647937" cy="261610"/>
          </a:xfrm>
          <a:prstGeom prst="rect">
            <a:avLst/>
          </a:prstGeom>
        </p:spPr>
        <p:txBody>
          <a:bodyPr wrap="square">
            <a:spAutoFit/>
          </a:bodyPr>
          <a:lstStyle/>
          <a:p>
            <a:r>
              <a:rPr lang="zh-HK" altLang="en-US" sz="1100" dirty="0">
                <a:latin typeface="Times New Roman" panose="02020603050405020304" pitchFamily="18" charset="0"/>
                <a:cs typeface="Times New Roman" panose="02020603050405020304" pitchFamily="18" charset="0"/>
              </a:rPr>
              <a:t>圖片來源：</a:t>
            </a:r>
            <a:r>
              <a:rPr lang="zh-TW" altLang="en-US" sz="1100" dirty="0">
                <a:latin typeface="Times New Roman" panose="02020603050405020304" pitchFamily="18" charset="0"/>
                <a:cs typeface="Times New Roman" panose="02020603050405020304" pitchFamily="18" charset="0"/>
                <a:hlinkClick r:id="rId4"/>
              </a:rPr>
              <a:t>水務</a:t>
            </a:r>
            <a:r>
              <a:rPr lang="zh-TW" altLang="en-US" sz="1100" dirty="0" smtClean="0">
                <a:latin typeface="Times New Roman" panose="02020603050405020304" pitchFamily="18" charset="0"/>
                <a:cs typeface="Times New Roman" panose="02020603050405020304" pitchFamily="18" charset="0"/>
                <a:hlinkClick r:id="rId4"/>
              </a:rPr>
              <a:t>署</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7" name="Picture 6">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8775" y="4103944"/>
            <a:ext cx="3533774" cy="1987748"/>
          </a:xfrm>
          <a:prstGeom prst="rect">
            <a:avLst/>
          </a:prstGeom>
        </p:spPr>
      </p:pic>
    </p:spTree>
    <p:extLst>
      <p:ext uri="{BB962C8B-B14F-4D97-AF65-F5344CB8AC3E}">
        <p14:creationId xmlns:p14="http://schemas.microsoft.com/office/powerpoint/2010/main" val="174886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4" y="52203"/>
            <a:ext cx="8717755" cy="2152677"/>
          </a:xfrm>
        </p:spPr>
        <p:txBody>
          <a:bodyPr>
            <a:normAutofit/>
          </a:bodyPr>
          <a:lstStyle/>
          <a:p>
            <a:r>
              <a:rPr lang="zh-TW" altLang="en-US" sz="3000" b="1" dirty="0">
                <a:solidFill>
                  <a:srgbClr val="0070C0"/>
                </a:solidFill>
                <a:latin typeface="標楷體" panose="03000509000000000000" pitchFamily="65" charset="-120"/>
                <a:ea typeface="標楷體" panose="03000509000000000000" pitchFamily="65" charset="-120"/>
              </a:rPr>
              <a:t>有節制地用水，在能滿足自身需要的同時，不但可節省水費，更</a:t>
            </a:r>
            <a:r>
              <a:rPr lang="zh-CN" altLang="en-US" sz="3000" b="1" dirty="0">
                <a:solidFill>
                  <a:srgbClr val="0070C0"/>
                </a:solidFill>
                <a:latin typeface="標楷體" panose="03000509000000000000" pitchFamily="65" charset="-120"/>
                <a:ea typeface="標楷體" panose="03000509000000000000" pitchFamily="65" charset="-120"/>
              </a:rPr>
              <a:t>有利</a:t>
            </a:r>
            <a:r>
              <a:rPr lang="zh-TW" altLang="en-US" sz="3000" b="1" dirty="0">
                <a:solidFill>
                  <a:srgbClr val="0070C0"/>
                </a:solidFill>
                <a:latin typeface="標楷體" panose="03000509000000000000" pitchFamily="65" charset="-120"/>
                <a:ea typeface="標楷體" panose="03000509000000000000" pitchFamily="65" charset="-120"/>
              </a:rPr>
              <a:t>環境及自然資源的</a:t>
            </a:r>
            <a:r>
              <a:rPr lang="zh-CN" altLang="en-US" sz="3000" b="1" dirty="0">
                <a:solidFill>
                  <a:srgbClr val="0070C0"/>
                </a:solidFill>
                <a:latin typeface="標楷體" panose="03000509000000000000" pitchFamily="65" charset="-120"/>
                <a:ea typeface="標楷體" panose="03000509000000000000" pitchFamily="65" charset="-120"/>
              </a:rPr>
              <a:t>保育</a:t>
            </a:r>
            <a:r>
              <a:rPr lang="zh-TW" altLang="en-US" sz="3000" b="1" dirty="0">
                <a:solidFill>
                  <a:srgbClr val="0070C0"/>
                </a:solidFill>
                <a:latin typeface="標楷體" panose="03000509000000000000" pitchFamily="65" charset="-120"/>
                <a:ea typeface="標楷體" panose="03000509000000000000" pitchFamily="65" charset="-120"/>
              </a:rPr>
              <a:t>，為地球及人類社會，以至國家的可持續發展作出貢獻。</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381369" y="3495468"/>
            <a:ext cx="2571936" cy="3080343"/>
          </a:xfrm>
        </p:spPr>
      </p:pic>
      <p:sp>
        <p:nvSpPr>
          <p:cNvPr id="5" name="文字方塊 4"/>
          <p:cNvSpPr txBox="1"/>
          <p:nvPr/>
        </p:nvSpPr>
        <p:spPr>
          <a:xfrm>
            <a:off x="5130800" y="6575811"/>
            <a:ext cx="402371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zh-HK" altLang="en-US" sz="1100" dirty="0" smtClean="0">
                <a:latin typeface="Times New Roman" panose="02020603050405020304" pitchFamily="18" charset="0"/>
                <a:cs typeface="Times New Roman" panose="02020603050405020304" pitchFamily="18" charset="0"/>
              </a:rPr>
              <a:t>：</a:t>
            </a:r>
            <a:r>
              <a:rPr lang="zh-TW" altLang="en-US" sz="1100" dirty="0">
                <a:latin typeface="Times New Roman" panose="02020603050405020304" pitchFamily="18" charset="0"/>
                <a:cs typeface="Times New Roman" panose="02020603050405020304" pitchFamily="18" charset="0"/>
                <a:hlinkClick r:id="rId4"/>
              </a:rPr>
              <a:t>水務</a:t>
            </a:r>
            <a:r>
              <a:rPr lang="zh-TW" altLang="en-US" sz="1100" dirty="0" smtClean="0">
                <a:latin typeface="Times New Roman" panose="02020603050405020304" pitchFamily="18" charset="0"/>
                <a:cs typeface="Times New Roman" panose="02020603050405020304" pitchFamily="18" charset="0"/>
                <a:hlinkClick r:id="rId4"/>
              </a:rPr>
              <a:t>署</a:t>
            </a:r>
            <a:r>
              <a:rPr lang="zh-TW" altLang="en-US" sz="1100" dirty="0">
                <a:latin typeface="Times New Roman" panose="02020603050405020304" pitchFamily="18" charset="0"/>
                <a:cs typeface="Times New Roman" panose="02020603050405020304" pitchFamily="18" charset="0"/>
              </a:rPr>
              <a:t>、</a:t>
            </a:r>
            <a:r>
              <a:rPr lang="zh-TW" altLang="en-US" sz="1100" dirty="0">
                <a:latin typeface="Times New Roman" panose="02020603050405020304" pitchFamily="18" charset="0"/>
                <a:cs typeface="Times New Roman" panose="02020603050405020304" pitchFamily="18" charset="0"/>
                <a:hlinkClick r:id="rId5"/>
              </a:rPr>
              <a:t>聯合國可持續發展目標</a:t>
            </a:r>
            <a:r>
              <a:rPr lang="zh-TW" altLang="en-US" sz="1100" dirty="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pic>
        <p:nvPicPr>
          <p:cNvPr id="1026" name="Picture 2" descr="https://www.waterconservation.gov.hk/filemanager/en/content_26/Water-Bill-chi.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6695" y="2333625"/>
            <a:ext cx="4370931" cy="4370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29338" y="2517802"/>
            <a:ext cx="2609636" cy="2943198"/>
          </a:xfrm>
          <a:prstGeom prst="rect">
            <a:avLst/>
          </a:prstGeom>
        </p:spPr>
      </p:pic>
    </p:spTree>
    <p:extLst>
      <p:ext uri="{BB962C8B-B14F-4D97-AF65-F5344CB8AC3E}">
        <p14:creationId xmlns:p14="http://schemas.microsoft.com/office/powerpoint/2010/main" val="376678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04825" y="5850902"/>
            <a:ext cx="8639175" cy="178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3200" b="1" dirty="0">
                <a:solidFill>
                  <a:srgbClr val="000099"/>
                </a:solidFill>
                <a:latin typeface="Times" panose="02020603050405020304" pitchFamily="18" charset="0"/>
                <a:ea typeface="標楷體" panose="03000509000000000000" pitchFamily="65" charset="-120"/>
              </a:rPr>
              <a:t>節約用水，可配合國家安全哪些重點領域？</a:t>
            </a:r>
            <a:endParaRPr lang="en-US" altLang="zh-TW" sz="3200" b="1" dirty="0">
              <a:solidFill>
                <a:srgbClr val="000099"/>
              </a:solidFill>
              <a:latin typeface="Times" panose="02020603050405020304" pitchFamily="18" charset="0"/>
              <a:ea typeface="標楷體" panose="03000509000000000000" pitchFamily="65" charset="-120"/>
            </a:endParaRPr>
          </a:p>
        </p:txBody>
      </p:sp>
      <p:sp>
        <p:nvSpPr>
          <p:cNvPr id="5" name="Rectangle 4"/>
          <p:cNvSpPr/>
          <p:nvPr/>
        </p:nvSpPr>
        <p:spPr>
          <a:xfrm>
            <a:off x="7175499" y="6541786"/>
            <a:ext cx="2038201" cy="261610"/>
          </a:xfrm>
          <a:prstGeom prst="rect">
            <a:avLst/>
          </a:prstGeom>
        </p:spPr>
        <p:txBody>
          <a:bodyPr wrap="square">
            <a:spAutoFit/>
          </a:bodyPr>
          <a:lstStyle/>
          <a:p>
            <a:r>
              <a:rPr lang="zh-HK" altLang="en-US" sz="1100" dirty="0" smtClean="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sp>
        <p:nvSpPr>
          <p:cNvPr id="7" name="Rectangle 6"/>
          <p:cNvSpPr/>
          <p:nvPr/>
        </p:nvSpPr>
        <p:spPr>
          <a:xfrm>
            <a:off x="6900222" y="6345578"/>
            <a:ext cx="2159566" cy="261610"/>
          </a:xfrm>
          <a:prstGeom prst="rect">
            <a:avLst/>
          </a:prstGeom>
        </p:spPr>
        <p:txBody>
          <a:bodyPr wrap="none">
            <a:spAutoFit/>
          </a:bodyPr>
          <a:lstStyle/>
          <a:p>
            <a:r>
              <a:rPr lang="zh-TW" altLang="en-US" sz="1100" dirty="0">
                <a:latin typeface="Times New Roman" panose="02020603050405020304" pitchFamily="18" charset="0"/>
                <a:cs typeface="Times New Roman" panose="02020603050405020304" pitchFamily="18" charset="0"/>
              </a:rPr>
              <a:t>資料來源</a:t>
            </a:r>
            <a:r>
              <a:rPr lang="zh-TW" altLang="en-US" sz="1100" dirty="0" smtClean="0">
                <a:latin typeface="Times New Roman" panose="02020603050405020304" pitchFamily="18" charset="0"/>
                <a:cs typeface="Times New Roman" panose="02020603050405020304" pitchFamily="18" charset="0"/>
              </a:rPr>
              <a:t>：</a:t>
            </a:r>
            <a:r>
              <a:rPr lang="zh-TW" altLang="en-US" sz="1100" dirty="0">
                <a:latin typeface="Times New Roman" panose="02020603050405020304" pitchFamily="18" charset="0"/>
                <a:cs typeface="Times New Roman" panose="02020603050405020304" pitchFamily="18" charset="0"/>
                <a:hlinkClick r:id="rId3"/>
              </a:rPr>
              <a:t>全民國家安全教育日</a:t>
            </a:r>
            <a:endParaRPr lang="zh-HK" altLang="en-US" sz="11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995" y="146861"/>
            <a:ext cx="7633907" cy="5704041"/>
          </a:xfrm>
          <a:prstGeom prst="rect">
            <a:avLst/>
          </a:prstGeom>
        </p:spPr>
      </p:pic>
    </p:spTree>
    <p:extLst>
      <p:ext uri="{BB962C8B-B14F-4D97-AF65-F5344CB8AC3E}">
        <p14:creationId xmlns:p14="http://schemas.microsoft.com/office/powerpoint/2010/main" val="3085643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010746" cy="1011414"/>
          </a:xfrm>
        </p:spPr>
        <p:txBody>
          <a:bodyPr>
            <a:normAutofit/>
          </a:bodyPr>
          <a:lstStyle/>
          <a:p>
            <a:r>
              <a:rPr lang="zh-TW" altLang="en-US" sz="2800" b="1" dirty="0">
                <a:solidFill>
                  <a:srgbClr val="000099"/>
                </a:solidFill>
                <a:latin typeface="Times" panose="02020603050405020304" pitchFamily="18" charset="0"/>
                <a:ea typeface="標楷體" panose="03000509000000000000" pitchFamily="65" charset="-120"/>
                <a:cs typeface="+mn-cs"/>
              </a:rPr>
              <a:t>節約用水，可配合國家安全哪些重點領域？</a:t>
            </a:r>
            <a:endParaRPr lang="en-US" altLang="zh-TW" sz="2800" b="1" dirty="0">
              <a:solidFill>
                <a:srgbClr val="000099"/>
              </a:solidFill>
              <a:latin typeface="Times" panose="02020603050405020304" pitchFamily="18" charset="0"/>
              <a:ea typeface="標楷體" panose="03000509000000000000" pitchFamily="65" charset="-120"/>
              <a:cs typeface="+mn-cs"/>
            </a:endParaRPr>
          </a:p>
        </p:txBody>
      </p:sp>
      <p:sp>
        <p:nvSpPr>
          <p:cNvPr id="3" name="Content Placeholder 2"/>
          <p:cNvSpPr>
            <a:spLocks noGrp="1"/>
          </p:cNvSpPr>
          <p:nvPr>
            <p:ph idx="1"/>
          </p:nvPr>
        </p:nvSpPr>
        <p:spPr>
          <a:xfrm>
            <a:off x="2853124" y="1376540"/>
            <a:ext cx="6052751" cy="5219850"/>
          </a:xfrm>
        </p:spPr>
        <p:txBody>
          <a:bodyPr>
            <a:normAutofit/>
          </a:bodyPr>
          <a:lstStyle/>
          <a:p>
            <a:pPr marL="0" indent="0" algn="just">
              <a:buNone/>
            </a:pP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資源安全</a:t>
            </a:r>
            <a:r>
              <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水資源的安全</a:t>
            </a:r>
            <a:r>
              <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是國家安全重點領域之一。</a:t>
            </a:r>
            <a:endParaRPr lang="en-GB" altLang="zh-TW" sz="3200" b="1" dirty="0">
              <a:solidFill>
                <a:schemeClr val="tx1">
                  <a:lumMod val="75000"/>
                  <a:lumOff val="25000"/>
                </a:schemeClr>
              </a:solidFill>
              <a:latin typeface="標楷體" panose="03000509000000000000" pitchFamily="65" charset="-120"/>
              <a:ea typeface="標楷體" panose="03000509000000000000" pitchFamily="65" charset="-120"/>
            </a:endParaRPr>
          </a:p>
          <a:p>
            <a:pPr marL="0" indent="0" algn="just" hangingPunct="0">
              <a:buNone/>
            </a:pP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作為戰略保障，資源安全是指一個國家可以持續、穩定、及時、充足和經濟地獲取所需自然資源及資源性產品的狀態，以及保障這一安全狀態的能力</a:t>
            </a:r>
            <a:r>
              <a:rPr lang="zh-CN" altLang="en-US" sz="3200"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是國家維護政治、軍事安全的基礎，是經濟、社會平穩可持續發展不可或缺的要素及發展依託。</a:t>
            </a:r>
            <a:endPar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6" name="Rectangle 5"/>
          <p:cNvSpPr/>
          <p:nvPr/>
        </p:nvSpPr>
        <p:spPr>
          <a:xfrm>
            <a:off x="7175499" y="6465586"/>
            <a:ext cx="2038201" cy="261610"/>
          </a:xfrm>
          <a:prstGeom prst="rect">
            <a:avLst/>
          </a:prstGeom>
        </p:spPr>
        <p:txBody>
          <a:bodyPr wrap="square">
            <a:spAutoFit/>
          </a:bodyPr>
          <a:lstStyle/>
          <a:p>
            <a:r>
              <a:rPr lang="zh-HK" altLang="en-US" sz="1100" dirty="0" smtClean="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sp>
        <p:nvSpPr>
          <p:cNvPr id="2" name="Rectangle 1"/>
          <p:cNvSpPr/>
          <p:nvPr/>
        </p:nvSpPr>
        <p:spPr>
          <a:xfrm>
            <a:off x="6900222" y="6269378"/>
            <a:ext cx="2159566" cy="261610"/>
          </a:xfrm>
          <a:prstGeom prst="rect">
            <a:avLst/>
          </a:prstGeom>
        </p:spPr>
        <p:txBody>
          <a:bodyPr wrap="none">
            <a:spAutoFit/>
          </a:bodyPr>
          <a:lstStyle/>
          <a:p>
            <a:r>
              <a:rPr lang="zh-TW" altLang="en-US" sz="1100" dirty="0">
                <a:latin typeface="Times New Roman" panose="02020603050405020304" pitchFamily="18" charset="0"/>
                <a:cs typeface="Times New Roman" panose="02020603050405020304" pitchFamily="18" charset="0"/>
              </a:rPr>
              <a:t>資料來源</a:t>
            </a:r>
            <a:r>
              <a:rPr lang="zh-TW" altLang="en-US" sz="1100" dirty="0" smtClean="0">
                <a:latin typeface="Times New Roman" panose="02020603050405020304" pitchFamily="18" charset="0"/>
                <a:cs typeface="Times New Roman" panose="02020603050405020304" pitchFamily="18" charset="0"/>
              </a:rPr>
              <a:t>：</a:t>
            </a:r>
            <a:r>
              <a:rPr lang="zh-TW" altLang="en-US" sz="1100" dirty="0">
                <a:latin typeface="Times New Roman" panose="02020603050405020304" pitchFamily="18" charset="0"/>
                <a:cs typeface="Times New Roman" panose="02020603050405020304" pitchFamily="18" charset="0"/>
                <a:hlinkClick r:id="rId3"/>
              </a:rPr>
              <a:t>全民國家安全教育日</a:t>
            </a:r>
            <a:endParaRPr lang="zh-HK" altLang="en-US" sz="11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194" y="2174810"/>
            <a:ext cx="2602930" cy="2602930"/>
          </a:xfrm>
          <a:prstGeom prst="rect">
            <a:avLst/>
          </a:prstGeom>
        </p:spPr>
      </p:pic>
    </p:spTree>
    <p:extLst>
      <p:ext uri="{BB962C8B-B14F-4D97-AF65-F5344CB8AC3E}">
        <p14:creationId xmlns:p14="http://schemas.microsoft.com/office/powerpoint/2010/main" val="62312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003" y="0"/>
            <a:ext cx="2956955" cy="1325563"/>
          </a:xfrm>
        </p:spPr>
        <p:txBody>
          <a:bodyPr>
            <a:normAutofit/>
          </a:bodyPr>
          <a:lstStyle/>
          <a:p>
            <a:r>
              <a:rPr lang="zh-TW" altLang="en-US" sz="3600" b="1" dirty="0">
                <a:solidFill>
                  <a:srgbClr val="000099"/>
                </a:solidFill>
                <a:latin typeface="Times" panose="02020603050405020304" pitchFamily="18" charset="0"/>
                <a:ea typeface="標楷體" panose="03000509000000000000" pitchFamily="65" charset="-120"/>
                <a:cs typeface="+mn-cs"/>
              </a:rPr>
              <a:t>小組活動：</a:t>
            </a:r>
          </a:p>
        </p:txBody>
      </p:sp>
      <p:sp>
        <p:nvSpPr>
          <p:cNvPr id="3" name="Content Placeholder 2"/>
          <p:cNvSpPr>
            <a:spLocks noGrp="1"/>
          </p:cNvSpPr>
          <p:nvPr>
            <p:ph idx="1"/>
          </p:nvPr>
        </p:nvSpPr>
        <p:spPr>
          <a:xfrm>
            <a:off x="95003" y="1597203"/>
            <a:ext cx="2484108" cy="4152900"/>
          </a:xfrm>
        </p:spPr>
        <p:txBody>
          <a:bodyPr>
            <a:normAutofit fontScale="92500" lnSpcReduction="10000"/>
          </a:bodyPr>
          <a:lstStyle/>
          <a:p>
            <a:pPr marL="0" indent="0">
              <a:buNone/>
            </a:pPr>
            <a:r>
              <a:rPr lang="zh-TW" altLang="en-US" b="1" dirty="0">
                <a:solidFill>
                  <a:srgbClr val="0070C0"/>
                </a:solidFill>
                <a:latin typeface="標楷體" panose="03000509000000000000" pitchFamily="65" charset="-120"/>
                <a:ea typeface="標楷體" panose="03000509000000000000" pitchFamily="65" charset="-120"/>
                <a:cs typeface="+mj-cs"/>
              </a:rPr>
              <a:t>請利用水務署</a:t>
            </a:r>
            <a:r>
              <a:rPr lang="zh-TW" altLang="en-US" b="1" dirty="0" smtClean="0">
                <a:solidFill>
                  <a:srgbClr val="0070C0"/>
                </a:solidFill>
                <a:latin typeface="標楷體" panose="03000509000000000000" pitchFamily="65" charset="-120"/>
                <a:ea typeface="標楷體" panose="03000509000000000000" pitchFamily="65" charset="-120"/>
                <a:cs typeface="+mj-cs"/>
              </a:rPr>
              <a:t>網頁「</a:t>
            </a:r>
            <a:r>
              <a:rPr lang="zh-TW" altLang="en-US" b="1" dirty="0">
                <a:solidFill>
                  <a:srgbClr val="0070C0"/>
                </a:solidFill>
                <a:latin typeface="標楷體" panose="03000509000000000000" pitchFamily="65" charset="-120"/>
                <a:ea typeface="標楷體" panose="03000509000000000000" pitchFamily="65" charset="-120"/>
                <a:cs typeface="+mj-cs"/>
              </a:rPr>
              <a:t>水足跡計算機 」</a:t>
            </a:r>
            <a:r>
              <a:rPr lang="zh-TW" altLang="en-GB" b="1" dirty="0">
                <a:solidFill>
                  <a:srgbClr val="0070C0"/>
                </a:solidFill>
                <a:latin typeface="標楷體" panose="03000509000000000000" pitchFamily="65" charset="-120"/>
                <a:ea typeface="標楷體" panose="03000509000000000000" pitchFamily="65" charset="-120"/>
                <a:cs typeface="+mj-cs"/>
              </a:rPr>
              <a:t>，</a:t>
            </a:r>
            <a:r>
              <a:rPr lang="zh-TW" altLang="en-US" b="1" dirty="0">
                <a:solidFill>
                  <a:srgbClr val="0070C0"/>
                </a:solidFill>
                <a:latin typeface="標楷體" panose="03000509000000000000" pitchFamily="65" charset="-120"/>
                <a:ea typeface="標楷體" panose="03000509000000000000" pitchFamily="65" charset="-120"/>
                <a:cs typeface="+mj-cs"/>
              </a:rPr>
              <a:t>就衣食住行各方面的情況輸入資料。</a:t>
            </a:r>
          </a:p>
          <a:p>
            <a:pPr marL="0" indent="0">
              <a:buNone/>
            </a:pPr>
            <a:endParaRPr lang="en-US" altLang="zh-TW" b="1" dirty="0" smtClean="0">
              <a:solidFill>
                <a:srgbClr val="0070C0"/>
              </a:solidFill>
              <a:latin typeface="標楷體" panose="03000509000000000000" pitchFamily="65" charset="-120"/>
              <a:ea typeface="標楷體" panose="03000509000000000000" pitchFamily="65" charset="-120"/>
              <a:cs typeface="+mj-cs"/>
            </a:endParaRPr>
          </a:p>
          <a:p>
            <a:pPr marL="0" indent="0">
              <a:buNone/>
            </a:pPr>
            <a:r>
              <a:rPr lang="zh-TW" altLang="en-US" b="1" dirty="0" smtClean="0">
                <a:solidFill>
                  <a:srgbClr val="0070C0"/>
                </a:solidFill>
                <a:latin typeface="標楷體" panose="03000509000000000000" pitchFamily="65" charset="-120"/>
                <a:ea typeface="標楷體" panose="03000509000000000000" pitchFamily="65" charset="-120"/>
                <a:cs typeface="+mj-cs"/>
              </a:rPr>
              <a:t>看看</a:t>
            </a:r>
            <a:r>
              <a:rPr lang="zh-TW" altLang="en-US" b="1" dirty="0">
                <a:solidFill>
                  <a:srgbClr val="0070C0"/>
                </a:solidFill>
                <a:latin typeface="標楷體" panose="03000509000000000000" pitchFamily="65" charset="-120"/>
                <a:ea typeface="標楷體" panose="03000509000000000000" pitchFamily="65" charset="-120"/>
                <a:cs typeface="+mj-cs"/>
              </a:rPr>
              <a:t>你在一天的日常生活中，實際上用了多少公升的水？</a:t>
            </a:r>
          </a:p>
        </p:txBody>
      </p:sp>
      <p:sp>
        <p:nvSpPr>
          <p:cNvPr id="9" name="文字方塊 4"/>
          <p:cNvSpPr txBox="1"/>
          <p:nvPr/>
        </p:nvSpPr>
        <p:spPr>
          <a:xfrm>
            <a:off x="7201557" y="6314201"/>
            <a:ext cx="141205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資料來源：</a:t>
            </a:r>
            <a:r>
              <a:rPr lang="zh-TW" altLang="en-US" sz="1100" dirty="0">
                <a:latin typeface="Times New Roman" panose="02020603050405020304" pitchFamily="18" charset="0"/>
                <a:cs typeface="Times New Roman" panose="02020603050405020304" pitchFamily="18" charset="0"/>
                <a:hlinkClick r:id="rId4"/>
              </a:rPr>
              <a:t>水務</a:t>
            </a:r>
            <a:r>
              <a:rPr lang="zh-TW" altLang="en-US" sz="1100" dirty="0" smtClean="0">
                <a:latin typeface="Times New Roman" panose="02020603050405020304" pitchFamily="18" charset="0"/>
                <a:cs typeface="Times New Roman" panose="02020603050405020304" pitchFamily="18" charset="0"/>
                <a:hlinkClick r:id="rId4"/>
              </a:rPr>
              <a:t>署</a:t>
            </a:r>
            <a:endParaRPr lang="zh-HK" altLang="en-US" sz="11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3497" y="297879"/>
            <a:ext cx="6510503" cy="3795597"/>
          </a:xfrm>
          <a:prstGeom prst="rect">
            <a:avLst/>
          </a:prstGeom>
        </p:spPr>
      </p:pic>
      <p:pic>
        <p:nvPicPr>
          <p:cNvPr id="10" name="Picture 9">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83603" y="3406400"/>
            <a:ext cx="2801216" cy="2530644"/>
          </a:xfrm>
          <a:prstGeom prst="rect">
            <a:avLst/>
          </a:prstGeom>
        </p:spPr>
      </p:pic>
      <p:cxnSp>
        <p:nvCxnSpPr>
          <p:cNvPr id="14" name="直線單箭頭接點 13"/>
          <p:cNvCxnSpPr/>
          <p:nvPr/>
        </p:nvCxnSpPr>
        <p:spPr>
          <a:xfrm flipV="1">
            <a:off x="4616853" y="3406400"/>
            <a:ext cx="666750" cy="1113844"/>
          </a:xfrm>
          <a:prstGeom prst="straightConnector1">
            <a:avLst/>
          </a:prstGeom>
          <a:ln>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1" name="文字方塊 4"/>
          <p:cNvSpPr txBox="1"/>
          <p:nvPr/>
        </p:nvSpPr>
        <p:spPr>
          <a:xfrm>
            <a:off x="7201557" y="657581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284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zh-TW" altLang="en-US" sz="4000" b="1" dirty="0">
                <a:solidFill>
                  <a:srgbClr val="000099"/>
                </a:solidFill>
                <a:latin typeface="Times" panose="02020603050405020304" pitchFamily="18" charset="0"/>
                <a:ea typeface="標楷體" panose="03000509000000000000" pitchFamily="65" charset="-120"/>
                <a:cs typeface="+mn-cs"/>
              </a:rPr>
              <a:t>看看片段</a:t>
            </a:r>
            <a:r>
              <a:rPr lang="zh-CN" altLang="en-US" sz="4000" b="1" dirty="0">
                <a:solidFill>
                  <a:srgbClr val="000099"/>
                </a:solidFill>
                <a:latin typeface="Times" panose="02020603050405020304" pitchFamily="18" charset="0"/>
                <a:ea typeface="標楷體" panose="03000509000000000000" pitchFamily="65" charset="-120"/>
                <a:cs typeface="+mn-cs"/>
              </a:rPr>
              <a:t>：</a:t>
            </a:r>
            <a:r>
              <a:rPr lang="en-US" altLang="zh-CN"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虛擬水</a:t>
            </a:r>
            <a:r>
              <a:rPr lang="en-US" altLang="zh-CN"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 </a:t>
            </a:r>
          </a:p>
        </p:txBody>
      </p:sp>
      <p:pic>
        <p:nvPicPr>
          <p:cNvPr id="4" name="Picture 3">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l="46250" t="17408" r="4687" b="33889"/>
          <a:stretch/>
        </p:blipFill>
        <p:spPr>
          <a:xfrm>
            <a:off x="0" y="1097268"/>
            <a:ext cx="9144000" cy="5105885"/>
          </a:xfrm>
          <a:prstGeom prst="rect">
            <a:avLst/>
          </a:prstGeom>
        </p:spPr>
      </p:pic>
      <p:sp>
        <p:nvSpPr>
          <p:cNvPr id="7" name="文字方塊 4"/>
          <p:cNvSpPr txBox="1"/>
          <p:nvPr/>
        </p:nvSpPr>
        <p:spPr>
          <a:xfrm>
            <a:off x="5965963" y="6347791"/>
            <a:ext cx="3178037"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zh-TW" altLang="en-US" sz="1100" dirty="0" smtClean="0">
                <a:latin typeface="Times New Roman" panose="02020603050405020304" pitchFamily="18" charset="0"/>
                <a:cs typeface="Times New Roman" panose="02020603050405020304" pitchFamily="18" charset="0"/>
                <a:hlinkClick r:id="rId4"/>
              </a:rPr>
              <a:t>水</a:t>
            </a:r>
            <a:r>
              <a:rPr lang="zh-TW" altLang="en-US" sz="1100" dirty="0">
                <a:latin typeface="Times New Roman" panose="02020603050405020304" pitchFamily="18" charset="0"/>
                <a:cs typeface="Times New Roman" panose="02020603050405020304" pitchFamily="18" charset="0"/>
                <a:hlinkClick r:id="rId4"/>
              </a:rPr>
              <a:t>務</a:t>
            </a:r>
            <a:r>
              <a:rPr lang="zh-TW" altLang="en-US" sz="1100" dirty="0" smtClean="0">
                <a:latin typeface="Times New Roman" panose="02020603050405020304" pitchFamily="18" charset="0"/>
                <a:cs typeface="Times New Roman" panose="02020603050405020304" pitchFamily="18" charset="0"/>
                <a:hlinkClick r:id="rId4"/>
              </a:rPr>
              <a:t>署 </a:t>
            </a:r>
            <a:r>
              <a:rPr lang="en-GB" altLang="zh-TW" sz="1100" dirty="0" smtClean="0">
                <a:latin typeface="Times New Roman" panose="02020603050405020304" pitchFamily="18" charset="0"/>
                <a:cs typeface="Times New Roman" panose="02020603050405020304" pitchFamily="18" charset="0"/>
                <a:hlinkClick r:id="rId4"/>
              </a:rPr>
              <a:t>YouTube</a:t>
            </a:r>
            <a:r>
              <a:rPr lang="zh-CN"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文字方塊 4"/>
          <p:cNvSpPr txBox="1"/>
          <p:nvPr/>
        </p:nvSpPr>
        <p:spPr>
          <a:xfrm>
            <a:off x="7235190" y="6609400"/>
            <a:ext cx="190881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資料來源：</a:t>
            </a:r>
            <a:r>
              <a:rPr lang="zh-TW" altLang="en-US" sz="1100" dirty="0" smtClean="0">
                <a:latin typeface="Times New Roman" panose="02020603050405020304" pitchFamily="18" charset="0"/>
                <a:cs typeface="Times New Roman" panose="02020603050405020304" pitchFamily="18" charset="0"/>
                <a:hlinkClick r:id="rId4"/>
              </a:rPr>
              <a:t>水</a:t>
            </a:r>
            <a:r>
              <a:rPr lang="zh-TW" altLang="en-US" sz="1100" dirty="0">
                <a:latin typeface="Times New Roman" panose="02020603050405020304" pitchFamily="18" charset="0"/>
                <a:cs typeface="Times New Roman" panose="02020603050405020304" pitchFamily="18" charset="0"/>
                <a:hlinkClick r:id="rId4"/>
              </a:rPr>
              <a:t>務</a:t>
            </a:r>
            <a:r>
              <a:rPr lang="zh-TW" altLang="en-US" sz="1100" dirty="0" smtClean="0">
                <a:latin typeface="Times New Roman" panose="02020603050405020304" pitchFamily="18" charset="0"/>
                <a:cs typeface="Times New Roman" panose="02020603050405020304" pitchFamily="18" charset="0"/>
                <a:hlinkClick r:id="rId4"/>
              </a:rPr>
              <a:t>署 </a:t>
            </a:r>
            <a:r>
              <a:rPr lang="en-GB" altLang="zh-TW" sz="1100" dirty="0" smtClean="0">
                <a:latin typeface="Times New Roman" panose="02020603050405020304" pitchFamily="18" charset="0"/>
                <a:cs typeface="Times New Roman" panose="02020603050405020304" pitchFamily="18" charset="0"/>
                <a:hlinkClick r:id="rId4"/>
              </a:rPr>
              <a:t>YouTube</a:t>
            </a:r>
            <a:r>
              <a:rPr lang="zh-CN"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9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7349"/>
            <a:ext cx="7886700" cy="1225353"/>
          </a:xfrm>
        </p:spPr>
        <p:txBody>
          <a:bodyPr>
            <a:normAutofit/>
          </a:bodyPr>
          <a:lstStyle/>
          <a:p>
            <a:r>
              <a:rPr lang="zh-TW" altLang="en-US" b="1" dirty="0">
                <a:solidFill>
                  <a:srgbClr val="0070C0"/>
                </a:solidFill>
                <a:latin typeface="標楷體" panose="03000509000000000000" pitchFamily="65" charset="-120"/>
                <a:ea typeface="標楷體" panose="03000509000000000000" pitchFamily="65" charset="-120"/>
              </a:rPr>
              <a:t>我們怎麼耗用了這麼多水呢？</a:t>
            </a:r>
            <a:endParaRPr lang="zh-TW" altLang="en-US" b="1"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628650" y="1282702"/>
            <a:ext cx="7886700" cy="4351338"/>
          </a:xfrm>
        </p:spPr>
        <p:txBody>
          <a:bodyPr/>
          <a:lstStyle/>
          <a:p>
            <a:pPr marL="0" indent="0">
              <a:buNone/>
            </a:pPr>
            <a:r>
              <a:rPr lang="zh-TW" altLang="en-US" dirty="0">
                <a:solidFill>
                  <a:srgbClr val="000099"/>
                </a:solidFill>
                <a:latin typeface="Times" panose="02020603050405020304" pitchFamily="18" charset="0"/>
                <a:ea typeface="標楷體" panose="03000509000000000000" pitchFamily="65" charset="-120"/>
              </a:rPr>
              <a:t>製造一公斤食物或一公升飲品的耗水量</a:t>
            </a:r>
          </a:p>
          <a:p>
            <a:pPr marL="0" indent="0">
              <a:buNone/>
            </a:pPr>
            <a:endParaRPr lang="zh-TW" altLang="en-US" dirty="0"/>
          </a:p>
        </p:txBody>
      </p:sp>
      <p:pic>
        <p:nvPicPr>
          <p:cNvPr id="3074" name="Picture 2" descr="https://www.waterconservation.gov.hk/filemanager/en/content_21/pic-2-4-3-virtual-water-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650" y="1964216"/>
            <a:ext cx="7886700" cy="394335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433995" y="6589081"/>
            <a:ext cx="271000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zh-TW" altLang="en-US" sz="1100" dirty="0" smtClean="0">
                <a:latin typeface="Times New Roman" panose="02020603050405020304" pitchFamily="18" charset="0"/>
                <a:cs typeface="Times New Roman" panose="02020603050405020304" pitchFamily="18" charset="0"/>
                <a:hlinkClick r:id="rId5"/>
              </a:rPr>
              <a:t>水</a:t>
            </a:r>
            <a:r>
              <a:rPr lang="zh-TW" altLang="en-US" sz="1100" dirty="0">
                <a:latin typeface="Times New Roman" panose="02020603050405020304" pitchFamily="18" charset="0"/>
                <a:cs typeface="Times New Roman" panose="02020603050405020304" pitchFamily="18" charset="0"/>
                <a:hlinkClick r:id="rId5"/>
              </a:rPr>
              <a:t>務</a:t>
            </a:r>
            <a:r>
              <a:rPr lang="zh-TW" altLang="en-US" sz="1100" dirty="0" smtClean="0">
                <a:latin typeface="Times New Roman" panose="02020603050405020304" pitchFamily="18" charset="0"/>
                <a:cs typeface="Times New Roman" panose="02020603050405020304" pitchFamily="18" charset="0"/>
                <a:hlinkClick r:id="rId5"/>
              </a:rPr>
              <a:t>署</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4" name="矩形 3"/>
          <p:cNvSpPr/>
          <p:nvPr/>
        </p:nvSpPr>
        <p:spPr>
          <a:xfrm>
            <a:off x="5590062" y="5940546"/>
            <a:ext cx="3034292" cy="307777"/>
          </a:xfrm>
          <a:prstGeom prst="rect">
            <a:avLst/>
          </a:prstGeom>
        </p:spPr>
        <p:txBody>
          <a:bodyPr wrap="none">
            <a:spAutoFit/>
          </a:bodyPr>
          <a:lstStyle/>
          <a:p>
            <a:r>
              <a:rPr lang="en-US" altLang="zh-TW" sz="1400" dirty="0" smtClean="0">
                <a:solidFill>
                  <a:schemeClr val="tx1">
                    <a:lumMod val="75000"/>
                    <a:lumOff val="25000"/>
                  </a:schemeClr>
                </a:solidFill>
              </a:rPr>
              <a:t>(</a:t>
            </a:r>
            <a:r>
              <a:rPr lang="zh-HK" altLang="en-US" sz="1400" dirty="0" smtClean="0">
                <a:solidFill>
                  <a:schemeClr val="tx1">
                    <a:lumMod val="75000"/>
                    <a:lumOff val="25000"/>
                  </a:schemeClr>
                </a:solidFill>
              </a:rPr>
              <a:t>資料</a:t>
            </a:r>
            <a:r>
              <a:rPr lang="zh-HK" altLang="en-US" sz="1400" dirty="0">
                <a:solidFill>
                  <a:schemeClr val="tx1">
                    <a:lumMod val="75000"/>
                    <a:lumOff val="25000"/>
                  </a:schemeClr>
                </a:solidFill>
              </a:rPr>
              <a:t>來源：</a:t>
            </a:r>
            <a:r>
              <a:rPr lang="en-US" altLang="zh-HK" sz="1400" dirty="0">
                <a:solidFill>
                  <a:schemeClr val="tx1">
                    <a:lumMod val="75000"/>
                    <a:lumOff val="25000"/>
                  </a:schemeClr>
                </a:solidFill>
              </a:rPr>
              <a:t>Water Footprint </a:t>
            </a:r>
            <a:r>
              <a:rPr lang="en-US" altLang="zh-HK" sz="1400" dirty="0" smtClean="0">
                <a:solidFill>
                  <a:schemeClr val="tx1">
                    <a:lumMod val="75000"/>
                    <a:lumOff val="25000"/>
                  </a:schemeClr>
                </a:solidFill>
              </a:rPr>
              <a:t>Network</a:t>
            </a:r>
            <a:r>
              <a:rPr lang="en-US" altLang="zh-TW" sz="1400" dirty="0" smtClean="0">
                <a:solidFill>
                  <a:schemeClr val="tx1">
                    <a:lumMod val="75000"/>
                    <a:lumOff val="25000"/>
                  </a:schemeClr>
                </a:solidFill>
              </a:rPr>
              <a:t>)</a:t>
            </a:r>
            <a:endParaRPr lang="zh-HK" altLang="en-US" sz="1400" dirty="0">
              <a:solidFill>
                <a:schemeClr val="tx1">
                  <a:lumMod val="75000"/>
                  <a:lumOff val="25000"/>
                </a:schemeClr>
              </a:solidFill>
            </a:endParaRPr>
          </a:p>
        </p:txBody>
      </p:sp>
    </p:spTree>
    <p:extLst>
      <p:ext uri="{BB962C8B-B14F-4D97-AF65-F5344CB8AC3E}">
        <p14:creationId xmlns:p14="http://schemas.microsoft.com/office/powerpoint/2010/main" val="144148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5282" y="1234858"/>
            <a:ext cx="3279228" cy="2149474"/>
          </a:xfrm>
        </p:spPr>
        <p:txBody>
          <a:bodyPr>
            <a:normAutofit/>
          </a:bodyPr>
          <a:lstStyle/>
          <a:p>
            <a:r>
              <a:rPr lang="zh-TW" altLang="en-US" sz="3600" b="1" dirty="0">
                <a:solidFill>
                  <a:srgbClr val="0070C0"/>
                </a:solidFill>
                <a:latin typeface="標楷體" panose="03000509000000000000" pitchFamily="65" charset="-120"/>
                <a:ea typeface="標楷體" panose="03000509000000000000" pitchFamily="65" charset="-120"/>
              </a:rPr>
              <a:t>就你所知，在日常生活中，</a:t>
            </a:r>
            <a:r>
              <a:rPr lang="zh-TW" altLang="en-US" sz="3600" b="1" dirty="0" smtClean="0">
                <a:solidFill>
                  <a:srgbClr val="0070C0"/>
                </a:solidFill>
                <a:latin typeface="標楷體" panose="03000509000000000000" pitchFamily="65" charset="-120"/>
                <a:ea typeface="標楷體" panose="03000509000000000000" pitchFamily="65" charset="-120"/>
              </a:rPr>
              <a:t>我們</a:t>
            </a:r>
            <a:r>
              <a:rPr lang="zh-TW" altLang="en-US" sz="3600" b="1" dirty="0">
                <a:solidFill>
                  <a:srgbClr val="0070C0"/>
                </a:solidFill>
                <a:latin typeface="標楷體" panose="03000509000000000000" pitchFamily="65" charset="-120"/>
                <a:ea typeface="標楷體" panose="03000509000000000000" pitchFamily="65" charset="-120"/>
              </a:rPr>
              <a:t>可如何更精明地</a:t>
            </a:r>
            <a:r>
              <a:rPr lang="zh-TW" altLang="en-US" sz="3600" b="1" dirty="0" smtClean="0">
                <a:solidFill>
                  <a:srgbClr val="0070C0"/>
                </a:solidFill>
                <a:latin typeface="標楷體" panose="03000509000000000000" pitchFamily="65" charset="-120"/>
                <a:ea typeface="標楷體" panose="03000509000000000000" pitchFamily="65" charset="-120"/>
              </a:rPr>
              <a:t>用水？</a:t>
            </a:r>
            <a:endParaRPr lang="zh-TW" altLang="en-US" sz="3600" b="1" dirty="0">
              <a:solidFill>
                <a:srgbClr val="0070C0"/>
              </a:solidFill>
              <a:latin typeface="標楷體" panose="03000509000000000000" pitchFamily="65" charset="-120"/>
              <a:ea typeface="標楷體" panose="03000509000000000000" pitchFamily="65" charset="-120"/>
            </a:endParaRPr>
          </a:p>
        </p:txBody>
      </p:sp>
      <p:pic>
        <p:nvPicPr>
          <p:cNvPr id="1026" name="Picture 2" descr="https://img.freepik.com/free-vector/modern-bathroom-interior_1284-34959.jpg?t=st=1709628893~exp=1709632493~hmac=3fb4dbc17f8d098d6398147948155d902caae770fc506d796d71746727e4f399&amp;w=14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633" y="115568"/>
            <a:ext cx="5570759" cy="315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set of kitchen counter with appliances - fridge, microwave oven, kettle, blend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634" y="3384332"/>
            <a:ext cx="5570759" cy="339051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4"/>
          <p:cNvSpPr txBox="1"/>
          <p:nvPr/>
        </p:nvSpPr>
        <p:spPr>
          <a:xfrm>
            <a:off x="3838384" y="6513232"/>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06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977" y="-123825"/>
            <a:ext cx="9144000" cy="1325563"/>
          </a:xfrm>
        </p:spPr>
        <p:txBody>
          <a:bodyPr>
            <a:normAutofit/>
          </a:bodyPr>
          <a:lstStyle/>
          <a:p>
            <a:r>
              <a:rPr lang="zh-TW" altLang="en-US" sz="3200" b="1" dirty="0">
                <a:solidFill>
                  <a:srgbClr val="0070C0"/>
                </a:solidFill>
                <a:latin typeface="標楷體" panose="03000509000000000000" pitchFamily="65" charset="-120"/>
                <a:ea typeface="標楷體" panose="03000509000000000000" pitchFamily="65" charset="-120"/>
              </a:rPr>
              <a:t>以下是一些「滴惜仔」的溫馨提示：</a:t>
            </a: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209543" y="1029559"/>
            <a:ext cx="2703344" cy="2703344"/>
          </a:xfrm>
        </p:spPr>
      </p:pic>
      <p:sp>
        <p:nvSpPr>
          <p:cNvPr id="6" name="文字方塊 4"/>
          <p:cNvSpPr txBox="1"/>
          <p:nvPr/>
        </p:nvSpPr>
        <p:spPr>
          <a:xfrm>
            <a:off x="5839375" y="6596390"/>
            <a:ext cx="330462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zh-HK" altLang="en-US" sz="1100" dirty="0" smtClean="0">
                <a:latin typeface="Times New Roman" panose="02020603050405020304" pitchFamily="18" charset="0"/>
                <a:cs typeface="Times New Roman" panose="02020603050405020304" pitchFamily="18" charset="0"/>
              </a:rPr>
              <a:t>：</a:t>
            </a:r>
            <a:r>
              <a:rPr lang="zh-TW" altLang="en-US" sz="1100" dirty="0" smtClean="0">
                <a:latin typeface="Times New Roman" panose="02020603050405020304" pitchFamily="18" charset="0"/>
                <a:cs typeface="Times New Roman" panose="02020603050405020304" pitchFamily="18" charset="0"/>
                <a:hlinkClick r:id="rId5"/>
              </a:rPr>
              <a:t>滴惜仔面書專頁</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27470" y="1029559"/>
            <a:ext cx="2689412" cy="2689412"/>
          </a:xfrm>
          <a:prstGeom prst="rect">
            <a:avLst/>
          </a:prstGeom>
        </p:spPr>
      </p:pic>
      <p:pic>
        <p:nvPicPr>
          <p:cNvPr id="22532" name="Picture 4" descr="No photo description availabl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7977" y="1029559"/>
            <a:ext cx="2698380" cy="269838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No photo description availabl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176" y="3818965"/>
            <a:ext cx="2703344" cy="2703344"/>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No photo description availabl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47167" y="3818965"/>
            <a:ext cx="2703344" cy="270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601" y="107632"/>
            <a:ext cx="7352310" cy="1325563"/>
          </a:xfrm>
        </p:spPr>
        <p:txBody>
          <a:bodyPr>
            <a:noAutofit/>
          </a:bodyPr>
          <a:lstStyle/>
          <a:p>
            <a:r>
              <a:rPr lang="zh-TW" altLang="en-US" sz="4000" b="1" dirty="0">
                <a:solidFill>
                  <a:srgbClr val="000099"/>
                </a:solidFill>
                <a:latin typeface="Times" panose="02020603050405020304" pitchFamily="18" charset="0"/>
                <a:ea typeface="標楷體" panose="03000509000000000000" pitchFamily="65" charset="-120"/>
                <a:cs typeface="+mn-cs"/>
              </a:rPr>
              <a:t>延伸活動：</a:t>
            </a:r>
            <a:r>
              <a:rPr lang="zh-TW" altLang="en-US" sz="4500" b="1" dirty="0">
                <a:solidFill>
                  <a:srgbClr val="000099"/>
                </a:solidFill>
                <a:latin typeface="Times" panose="02020603050405020304" pitchFamily="18" charset="0"/>
                <a:ea typeface="標楷體" panose="03000509000000000000" pitchFamily="65" charset="-120"/>
                <a:cs typeface="+mn-cs"/>
              </a:rPr>
              <a:t>我的惜水行動</a:t>
            </a:r>
          </a:p>
        </p:txBody>
      </p:sp>
      <p:pic>
        <p:nvPicPr>
          <p:cNvPr id="4" name="Picture 2" descr="No photo description availab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86760" y="4025591"/>
            <a:ext cx="2308302" cy="230830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783574" y="6511478"/>
            <a:ext cx="336042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zh-HK" altLang="en-US" sz="1100" dirty="0" smtClean="0">
                <a:latin typeface="Times New Roman" panose="02020603050405020304" pitchFamily="18" charset="0"/>
                <a:cs typeface="Times New Roman" panose="02020603050405020304" pitchFamily="18" charset="0"/>
              </a:rPr>
              <a:t>：</a:t>
            </a:r>
            <a:r>
              <a:rPr lang="zh-TW" altLang="en-US" sz="1100" dirty="0" smtClean="0">
                <a:latin typeface="Times New Roman" panose="02020603050405020304" pitchFamily="18" charset="0"/>
                <a:cs typeface="Times New Roman" panose="02020603050405020304" pitchFamily="18" charset="0"/>
                <a:hlinkClick r:id="rId5"/>
              </a:rPr>
              <a:t>滴惜仔面書專頁</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2050" name="Picture 2" descr="關於比賽| 創新節水花灑頭設計大賽"/>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26243" y="1173429"/>
            <a:ext cx="2321224" cy="270043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59729" y="1520137"/>
            <a:ext cx="6200079" cy="4452501"/>
          </a:xfrm>
          <a:prstGeom prst="rect">
            <a:avLst/>
          </a:prstGeom>
        </p:spPr>
        <p:txBody>
          <a:bodyPr wrap="square">
            <a:spAutoFit/>
          </a:bodyPr>
          <a:lstStyle/>
          <a:p>
            <a:pPr marL="457200" indent="-457200" algn="just" hangingPunct="0">
              <a:buFont typeface="Arial" panose="020B0604020202020204" pitchFamily="34" charset="0"/>
              <a:buChar char="•"/>
            </a:pPr>
            <a:r>
              <a:rPr lang="zh-TW" altLang="en-US" sz="3000" b="1" dirty="0" smtClean="0">
                <a:solidFill>
                  <a:srgbClr val="0070C0"/>
                </a:solidFill>
                <a:latin typeface="標楷體" panose="03000509000000000000" pitchFamily="65" charset="-120"/>
                <a:ea typeface="標楷體" panose="03000509000000000000" pitchFamily="65" charset="-120"/>
                <a:cs typeface="+mj-cs"/>
              </a:rPr>
              <a:t>從</a:t>
            </a:r>
            <a:r>
              <a:rPr lang="zh-TW" altLang="en-US" sz="3000" b="1" dirty="0">
                <a:solidFill>
                  <a:srgbClr val="0070C0"/>
                </a:solidFill>
                <a:latin typeface="標楷體" panose="03000509000000000000" pitchFamily="65" charset="-120"/>
                <a:ea typeface="標楷體" panose="03000509000000000000" pitchFamily="65" charset="-120"/>
                <a:cs typeface="+mj-cs"/>
              </a:rPr>
              <a:t>明天早上起</a:t>
            </a:r>
            <a:r>
              <a:rPr lang="zh-TW" altLang="en-US" sz="3000" b="1" dirty="0" smtClean="0">
                <a:solidFill>
                  <a:srgbClr val="0070C0"/>
                </a:solidFill>
                <a:latin typeface="標楷體" panose="03000509000000000000" pitchFamily="65" charset="-120"/>
                <a:ea typeface="標楷體" panose="03000509000000000000" pitchFamily="65" charset="-120"/>
                <a:cs typeface="+mj-cs"/>
              </a:rPr>
              <a:t>，</a:t>
            </a:r>
            <a:r>
              <a:rPr lang="zh-TW" altLang="en-US" sz="3000" b="1" dirty="0">
                <a:solidFill>
                  <a:srgbClr val="0070C0"/>
                </a:solidFill>
                <a:latin typeface="標楷體" panose="03000509000000000000" pitchFamily="65" charset="-120"/>
                <a:ea typeface="標楷體" panose="03000509000000000000" pitchFamily="65" charset="-120"/>
              </a:rPr>
              <a:t>試</a:t>
            </a:r>
            <a:r>
              <a:rPr lang="zh-CN" altLang="en-US" sz="3000" b="1" dirty="0">
                <a:solidFill>
                  <a:srgbClr val="0070C0"/>
                </a:solidFill>
                <a:latin typeface="標楷體" panose="03000509000000000000" pitchFamily="65" charset="-120"/>
                <a:ea typeface="標楷體" panose="03000509000000000000" pitchFamily="65" charset="-120"/>
              </a:rPr>
              <a:t>一連五天</a:t>
            </a:r>
            <a:r>
              <a:rPr lang="zh-TW" altLang="en-US" sz="3000" b="1" dirty="0">
                <a:solidFill>
                  <a:srgbClr val="0070C0"/>
                </a:solidFill>
                <a:latin typeface="標楷體" panose="03000509000000000000" pitchFamily="65" charset="-120"/>
                <a:ea typeface="標楷體" panose="03000509000000000000" pitchFamily="65" charset="-120"/>
              </a:rPr>
              <a:t>觀察你和你家人的用水習慣</a:t>
            </a:r>
            <a:r>
              <a:rPr lang="zh-TW" altLang="en-US" sz="3000" b="1" dirty="0" smtClean="0">
                <a:solidFill>
                  <a:srgbClr val="0070C0"/>
                </a:solidFill>
                <a:latin typeface="標楷體" panose="03000509000000000000" pitchFamily="65" charset="-120"/>
                <a:ea typeface="標楷體" panose="03000509000000000000" pitchFamily="65" charset="-120"/>
              </a:rPr>
              <a:t>。</a:t>
            </a:r>
            <a:endParaRPr lang="en-US" altLang="zh-TW" sz="3000" b="1" dirty="0" smtClean="0">
              <a:solidFill>
                <a:srgbClr val="0070C0"/>
              </a:solidFill>
              <a:latin typeface="標楷體" panose="03000509000000000000" pitchFamily="65" charset="-120"/>
              <a:ea typeface="標楷體" panose="03000509000000000000" pitchFamily="65" charset="-120"/>
            </a:endParaRPr>
          </a:p>
          <a:p>
            <a:pPr algn="just" hangingPunct="0">
              <a:lnSpc>
                <a:spcPts val="2600"/>
              </a:lnSpc>
            </a:pPr>
            <a:endParaRPr lang="en-US" altLang="zh-TW" sz="3000" b="1" dirty="0">
              <a:solidFill>
                <a:srgbClr val="0070C0"/>
              </a:solidFill>
              <a:latin typeface="標楷體" panose="03000509000000000000" pitchFamily="65" charset="-120"/>
              <a:ea typeface="標楷體" panose="03000509000000000000" pitchFamily="65" charset="-120"/>
            </a:endParaRPr>
          </a:p>
          <a:p>
            <a:pPr marL="457200" indent="-457200" algn="just" hangingPunct="0">
              <a:buFont typeface="Arial" panose="020B0604020202020204" pitchFamily="34" charset="0"/>
              <a:buChar char="•"/>
            </a:pPr>
            <a:r>
              <a:rPr lang="zh-TW" altLang="en-US" sz="3000" b="1" dirty="0">
                <a:solidFill>
                  <a:srgbClr val="0070C0"/>
                </a:solidFill>
                <a:latin typeface="標楷體" panose="03000509000000000000" pitchFamily="65" charset="-120"/>
                <a:ea typeface="標楷體" panose="03000509000000000000" pitchFamily="65" charset="-120"/>
              </a:rPr>
              <a:t>試提出三個可行的節約用水建議。請家人就你提出的建議寫下回應，並承諾共同實行，計劃為期一個月</a:t>
            </a:r>
            <a:r>
              <a:rPr lang="zh-TW" altLang="en-US" sz="3000" b="1" dirty="0" smtClean="0">
                <a:solidFill>
                  <a:srgbClr val="0070C0"/>
                </a:solidFill>
                <a:latin typeface="標楷體" panose="03000509000000000000" pitchFamily="65" charset="-120"/>
                <a:ea typeface="標楷體" panose="03000509000000000000" pitchFamily="65" charset="-120"/>
              </a:rPr>
              <a:t>。</a:t>
            </a:r>
            <a:endParaRPr lang="en-US" altLang="zh-TW" sz="3000" b="1" dirty="0" smtClean="0">
              <a:solidFill>
                <a:srgbClr val="0070C0"/>
              </a:solidFill>
              <a:latin typeface="標楷體" panose="03000509000000000000" pitchFamily="65" charset="-120"/>
              <a:ea typeface="標楷體" panose="03000509000000000000" pitchFamily="65" charset="-120"/>
            </a:endParaRPr>
          </a:p>
          <a:p>
            <a:pPr algn="just" hangingPunct="0">
              <a:lnSpc>
                <a:spcPts val="2600"/>
              </a:lnSpc>
            </a:pPr>
            <a:endParaRPr lang="en-US" altLang="zh-TW" sz="3000" b="1" dirty="0" smtClean="0">
              <a:solidFill>
                <a:srgbClr val="0070C0"/>
              </a:solidFill>
              <a:latin typeface="標楷體" panose="03000509000000000000" pitchFamily="65" charset="-120"/>
              <a:ea typeface="標楷體" panose="03000509000000000000" pitchFamily="65" charset="-120"/>
            </a:endParaRPr>
          </a:p>
          <a:p>
            <a:pPr marL="457200" indent="-457200" algn="just" hangingPunct="0">
              <a:buFont typeface="Arial" panose="020B0604020202020204" pitchFamily="34" charset="0"/>
              <a:buChar char="•"/>
            </a:pPr>
            <a:r>
              <a:rPr lang="zh-TW" altLang="en-US" sz="3000" b="1" dirty="0">
                <a:solidFill>
                  <a:srgbClr val="0070C0"/>
                </a:solidFill>
                <a:latin typeface="標楷體" panose="03000509000000000000" pitchFamily="65" charset="-120"/>
                <a:ea typeface="標楷體" panose="03000509000000000000" pitchFamily="65" charset="-120"/>
              </a:rPr>
              <a:t>鼓勵同學持之以恆，請同學比較家中兩季水費的減幅。</a:t>
            </a:r>
            <a:endParaRPr lang="zh-HK" altLang="en-US" sz="30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1708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graphicFrame>
        <p:nvGraphicFramePr>
          <p:cNvPr id="5" name="表格 5">
            <a:extLst>
              <a:ext uri="{FF2B5EF4-FFF2-40B4-BE49-F238E27FC236}">
                <a16:creationId xmlns:a16="http://schemas.microsoft.com/office/drawing/2014/main" id="{A9CB5DDB-151F-45FD-B190-244EF30FBA8A}"/>
              </a:ext>
            </a:extLst>
          </p:cNvPr>
          <p:cNvGraphicFramePr>
            <a:graphicFrameLocks noGrp="1"/>
          </p:cNvGraphicFramePr>
          <p:nvPr>
            <p:extLst>
              <p:ext uri="{D42A27DB-BD31-4B8C-83A1-F6EECF244321}">
                <p14:modId xmlns:p14="http://schemas.microsoft.com/office/powerpoint/2010/main" val="4031526147"/>
              </p:ext>
            </p:extLst>
          </p:nvPr>
        </p:nvGraphicFramePr>
        <p:xfrm>
          <a:off x="590550" y="1395045"/>
          <a:ext cx="8025130" cy="4172067"/>
        </p:xfrm>
        <a:graphic>
          <a:graphicData uri="http://schemas.openxmlformats.org/drawingml/2006/table">
            <a:tbl>
              <a:tblPr>
                <a:tableStyleId>{3B4B98B0-60AC-42C2-AFA5-B58CD77FA1E5}</a:tableStyleId>
              </a:tblPr>
              <a:tblGrid>
                <a:gridCol w="2094035">
                  <a:extLst>
                    <a:ext uri="{9D8B030D-6E8A-4147-A177-3AD203B41FA5}">
                      <a16:colId xmlns:a16="http://schemas.microsoft.com/office/drawing/2014/main" val="671913260"/>
                    </a:ext>
                  </a:extLst>
                </a:gridCol>
                <a:gridCol w="5931095">
                  <a:extLst>
                    <a:ext uri="{9D8B030D-6E8A-4147-A177-3AD203B41FA5}">
                      <a16:colId xmlns:a16="http://schemas.microsoft.com/office/drawing/2014/main" val="3911223499"/>
                    </a:ext>
                  </a:extLst>
                </a:gridCol>
              </a:tblGrid>
              <a:tr h="1590781">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活動</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概要：</a:t>
                      </a:r>
                      <a:r>
                        <a:rPr lang="en-US" altLang="zh-TW"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hangingPunct="0"/>
                      <a:endPar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hangingPunct="0">
                        <a:lnSpc>
                          <a:spcPct val="100000"/>
                        </a:lnSpc>
                        <a:spcBef>
                          <a:spcPts val="0"/>
                        </a:spcBef>
                        <a:spcAft>
                          <a:spcPts val="600"/>
                        </a:spcAft>
                        <a:buAutoNum type="arabicPeriod"/>
                      </a:pP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通過</a:t>
                      </a:r>
                      <a:r>
                        <a:rPr lang="zh-CN" altLang="en-US" sz="2100" b="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介紹</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香港水資源不足的問題</a:t>
                      </a:r>
                      <a:r>
                        <a:rPr lang="zh-CN" altLang="en-US" sz="2100" b="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和</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國家對香港用水的支持，</a:t>
                      </a:r>
                      <a:r>
                        <a:rPr lang="zh-TW" altLang="en-US" sz="210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提升</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學生的</a:t>
                      </a:r>
                      <a:r>
                        <a:rPr lang="zh-TW" altLang="en-US" sz="210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國民身份認同</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just" defTabSz="914400" rtl="0" eaLnBrk="1" fontAlgn="auto" latinLnBrk="0" hangingPunct="0">
                        <a:lnSpc>
                          <a:spcPct val="100000"/>
                        </a:lnSpc>
                        <a:spcBef>
                          <a:spcPts val="0"/>
                        </a:spcBef>
                        <a:spcAft>
                          <a:spcPts val="600"/>
                        </a:spcAft>
                        <a:buClrTx/>
                        <a:buSzTx/>
                        <a:buFontTx/>
                        <a:buAutoNum type="arabicPeriod"/>
                        <a:tabLst/>
                        <a:defRPr/>
                      </a:pP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引導學生</a:t>
                      </a: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反思個人用水的狀況，從生活中實</a:t>
                      </a:r>
                      <a:r>
                        <a:rPr lang="zh-TW" altLang="en-US" sz="2100" b="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踐</a:t>
                      </a: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節約用水，</a:t>
                      </a:r>
                      <a:r>
                        <a:rPr lang="zh-CN" altLang="en-US" sz="2100" b="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養成</a:t>
                      </a: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綠色生活習慣。</a:t>
                      </a:r>
                      <a:endPar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879168">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100" b="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學習</a:t>
                      </a:r>
                      <a:r>
                        <a:rPr lang="zh-TW" altLang="en-US" sz="2100" b="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目標：</a:t>
                      </a:r>
                      <a:endParaRPr lang="en-US" altLang="zh-TW" sz="2100" b="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hangingPunct="0"/>
                      <a:endParaRPr lang="zh-TW" altLang="en-US" sz="2100" b="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a:noFill/>
                    </a:lnB>
                    <a:lnTlToBr w="12700" cmpd="sng">
                      <a:noFill/>
                      <a:prstDash val="solid"/>
                    </a:lnTlToBr>
                    <a:lnBlToTr w="12700" cmpd="sng">
                      <a:noFill/>
                      <a:prstDash val="solid"/>
                    </a:lnBlToTr>
                  </a:tcPr>
                </a:tc>
                <a:tc>
                  <a:txBody>
                    <a:bodyPr/>
                    <a:lstStyle/>
                    <a:p>
                      <a:pPr marL="342900" marR="0" lvl="0" indent="-342900" algn="just" defTabSz="914400" rtl="0" eaLnBrk="1" fontAlgn="auto" latinLnBrk="0" hangingPunct="0">
                        <a:lnSpc>
                          <a:spcPct val="100000"/>
                        </a:lnSpc>
                        <a:spcBef>
                          <a:spcPts val="0"/>
                        </a:spcBef>
                        <a:spcAft>
                          <a:spcPts val="600"/>
                        </a:spcAft>
                        <a:buClrTx/>
                        <a:buSzTx/>
                        <a:buFont typeface="+mj-lt"/>
                        <a:buAutoNum type="arabicPeriod"/>
                        <a:tabLst/>
                        <a:defRPr/>
                      </a:pP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認識節約</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用水對</a:t>
                      </a:r>
                      <a:r>
                        <a:rPr lang="zh-TW"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可持續發展</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的重要性</a:t>
                      </a: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just" defTabSz="914400" rtl="0" eaLnBrk="1" fontAlgn="auto" latinLnBrk="0" hangingPunct="0">
                        <a:lnSpc>
                          <a:spcPct val="100000"/>
                        </a:lnSpc>
                        <a:spcBef>
                          <a:spcPts val="0"/>
                        </a:spcBef>
                        <a:spcAft>
                          <a:spcPts val="600"/>
                        </a:spcAft>
                        <a:buClrTx/>
                        <a:buSzTx/>
                        <a:buFont typeface="+mj-lt"/>
                        <a:buAutoNum type="arabicPeriod"/>
                        <a:tabLst/>
                        <a:defRPr/>
                      </a:pP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反思個人用水的</a:t>
                      </a:r>
                      <a:r>
                        <a:rPr lang="zh-CN"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習慣</a:t>
                      </a:r>
                      <a:r>
                        <a:rPr lang="zh-TW"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，以行動</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珍惜水資源</a:t>
                      </a:r>
                      <a:r>
                        <a:rPr lang="zh-TW"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，承擔保護環境的責任。</a:t>
                      </a:r>
                    </a:p>
                    <a:p>
                      <a:pPr marL="342900" marR="0" lvl="0" indent="-342900" algn="just" defTabSz="914400" rtl="0" eaLnBrk="1" fontAlgn="auto" latinLnBrk="0" hangingPunct="0">
                        <a:lnSpc>
                          <a:spcPct val="100000"/>
                        </a:lnSpc>
                        <a:spcBef>
                          <a:spcPts val="0"/>
                        </a:spcBef>
                        <a:spcAft>
                          <a:spcPts val="600"/>
                        </a:spcAft>
                        <a:buClrTx/>
                        <a:buSzTx/>
                        <a:buFont typeface="+mj-lt"/>
                        <a:buAutoNum type="arabicPeriod"/>
                        <a:tabLst/>
                        <a:defRPr/>
                      </a:pPr>
                      <a:r>
                        <a:rPr lang="zh-TW" altLang="en-US" sz="2100" u="none"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了解香港</a:t>
                      </a:r>
                      <a:r>
                        <a:rPr lang="zh-TW"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水資源來之不易，</a:t>
                      </a:r>
                      <a:r>
                        <a:rPr lang="zh-CN"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體會</a:t>
                      </a:r>
                      <a:r>
                        <a:rPr lang="zh-TW"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國家與</a:t>
                      </a:r>
                      <a:r>
                        <a:rPr lang="zh-CN"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香港之間</a:t>
                      </a:r>
                      <a:r>
                        <a:rPr lang="zh-TW"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血濃於水</a:t>
                      </a:r>
                      <a:r>
                        <a:rPr lang="zh-CN" altLang="en-US" sz="2100" u="none"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的關係，感受家國情懷</a:t>
                      </a: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GB" altLang="zh-TW"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702118">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100" b="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價值觀和態度：</a:t>
                      </a:r>
                      <a:endPar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0">
                        <a:lnSpc>
                          <a:spcPct val="100000"/>
                        </a:lnSpc>
                        <a:spcBef>
                          <a:spcPts val="1200"/>
                        </a:spcBef>
                        <a:spcAft>
                          <a:spcPts val="0"/>
                        </a:spcAft>
                        <a:buClrTx/>
                        <a:buSzTx/>
                        <a:buFontTx/>
                        <a:buNone/>
                        <a:tabLst/>
                        <a:defRPr/>
                      </a:pPr>
                      <a:r>
                        <a:rPr lang="zh-TW" altLang="en-US" sz="210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責任感、感恩珍惜、承擔精神、國民身份認同</a:t>
                      </a:r>
                      <a:endParaRPr lang="en-HK" altLang="zh-HK" sz="2100" b="0" i="0" kern="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標題 3">
            <a:extLst>
              <a:ext uri="{FF2B5EF4-FFF2-40B4-BE49-F238E27FC236}">
                <a16:creationId xmlns:a16="http://schemas.microsoft.com/office/drawing/2014/main" id="{556B8203-6F47-42B7-9D27-336C0F3DC4C7}"/>
              </a:ext>
            </a:extLst>
          </p:cNvPr>
          <p:cNvSpPr>
            <a:spLocks noGrp="1"/>
          </p:cNvSpPr>
          <p:nvPr>
            <p:ph type="title"/>
          </p:nvPr>
        </p:nvSpPr>
        <p:spPr>
          <a:xfrm>
            <a:off x="443892" y="437069"/>
            <a:ext cx="2686051" cy="858332"/>
          </a:xfrm>
        </p:spPr>
        <p:txBody>
          <a:bodyPr/>
          <a:lstStyle/>
          <a:p>
            <a:r>
              <a:rPr lang="zh-TW" altLang="en-US" b="1" dirty="0">
                <a:ln w="0"/>
                <a:solidFill>
                  <a:schemeClr val="bg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學習</a:t>
            </a:r>
            <a:r>
              <a:rPr lang="zh-TW" altLang="en-US" b="1" dirty="0" smtClean="0">
                <a:ln w="0"/>
                <a:solidFill>
                  <a:schemeClr val="bg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重點</a:t>
            </a:r>
            <a:endParaRPr lang="zh-HK" altLang="en-US" dirty="0">
              <a:solidFill>
                <a:schemeClr val="bg1"/>
              </a:solidFill>
              <a:latin typeface="標楷體" panose="03000509000000000000" pitchFamily="65" charset="-120"/>
              <a:ea typeface="標楷體" panose="03000509000000000000" pitchFamily="65" charset="-120"/>
            </a:endParaRPr>
          </a:p>
        </p:txBody>
      </p:sp>
      <p:sp>
        <p:nvSpPr>
          <p:cNvPr id="9" name="文字方塊 4"/>
          <p:cNvSpPr txBox="1"/>
          <p:nvPr/>
        </p:nvSpPr>
        <p:spPr>
          <a:xfrm>
            <a:off x="7191047" y="6494212"/>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bg1"/>
                </a:solidFill>
                <a:latin typeface="Times New Roman" panose="02020603050405020304" pitchFamily="18" charset="0"/>
                <a:cs typeface="Times New Roman" panose="02020603050405020304" pitchFamily="18" charset="0"/>
              </a:rPr>
              <a:t>圖片來源：</a:t>
            </a:r>
            <a:r>
              <a:rPr lang="en-US" altLang="zh-HK" sz="1100" dirty="0" smtClean="0">
                <a:solidFill>
                  <a:schemeClr val="bg1"/>
                </a:solidFill>
                <a:latin typeface="Times New Roman" panose="02020603050405020304" pitchFamily="18" charset="0"/>
                <a:cs typeface="Times New Roman" panose="02020603050405020304" pitchFamily="18" charset="0"/>
              </a:rPr>
              <a:t> www.freepik.com</a:t>
            </a:r>
            <a:endParaRPr lang="zh-HK" altLang="en-US"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606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7159" y="722274"/>
            <a:ext cx="7222041" cy="6135726"/>
          </a:xfrm>
        </p:spPr>
        <p:txBody>
          <a:bodyPr>
            <a:normAutofit fontScale="90000"/>
          </a:bodyPr>
          <a:lstStyle/>
          <a:p>
            <a:pPr>
              <a:lnSpc>
                <a:spcPct val="150000"/>
              </a:lnSpc>
            </a:pPr>
            <a:r>
              <a:rPr lang="en-US"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書</a:t>
            </a:r>
            <a:r>
              <a:rPr lang="en-US"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曰：「居安思危。」思則有備，有備無患</a:t>
            </a:r>
            <a:r>
              <a:rPr lang="zh-TW" altLang="en-US"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GB"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GB"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en-US" sz="2200" b="1" dirty="0">
                <a:solidFill>
                  <a:srgbClr val="0070C0"/>
                </a:solidFill>
                <a:latin typeface="標楷體" panose="03000509000000000000" pitchFamily="65" charset="-120"/>
                <a:ea typeface="標楷體" panose="03000509000000000000" pitchFamily="65" charset="-120"/>
              </a:rPr>
              <a:t>左丘明</a:t>
            </a:r>
            <a:r>
              <a:rPr lang="en-US" altLang="zh-TW" sz="2200" b="1" dirty="0" smtClean="0">
                <a:solidFill>
                  <a:srgbClr val="0070C0"/>
                </a:solidFill>
                <a:latin typeface="標楷體" panose="03000509000000000000" pitchFamily="65" charset="-120"/>
                <a:ea typeface="標楷體" panose="03000509000000000000" pitchFamily="65" charset="-120"/>
              </a:rPr>
              <a:t>《</a:t>
            </a:r>
            <a:r>
              <a:rPr lang="zh-TW" altLang="en-US" sz="2200" b="1" dirty="0">
                <a:solidFill>
                  <a:srgbClr val="0070C0"/>
                </a:solidFill>
                <a:latin typeface="標楷體" panose="03000509000000000000" pitchFamily="65" charset="-120"/>
                <a:ea typeface="標楷體" panose="03000509000000000000" pitchFamily="65" charset="-120"/>
              </a:rPr>
              <a:t>春秋左氏傳</a:t>
            </a:r>
            <a:r>
              <a:rPr lang="en-US" altLang="zh-TW" sz="2200" b="1" dirty="0" smtClean="0">
                <a:solidFill>
                  <a:srgbClr val="0070C0"/>
                </a:solidFill>
                <a:latin typeface="標楷體" panose="03000509000000000000" pitchFamily="65" charset="-120"/>
                <a:ea typeface="標楷體" panose="03000509000000000000" pitchFamily="65" charset="-120"/>
              </a:rPr>
              <a:t>》</a:t>
            </a:r>
            <a:br>
              <a:rPr lang="en-US" altLang="zh-TW" sz="2200" b="1" dirty="0" smtClean="0">
                <a:solidFill>
                  <a:srgbClr val="0070C0"/>
                </a:solidFill>
                <a:latin typeface="標楷體" panose="03000509000000000000" pitchFamily="65" charset="-120"/>
                <a:ea typeface="標楷體" panose="03000509000000000000" pitchFamily="65" charset="-120"/>
              </a:rPr>
            </a:br>
            <a:r>
              <a:rPr lang="en-US" altLang="zh-TW" sz="2200" b="1" dirty="0">
                <a:solidFill>
                  <a:srgbClr val="0070C0"/>
                </a:solidFill>
                <a:latin typeface="標楷體" panose="03000509000000000000" pitchFamily="65" charset="-120"/>
                <a:ea typeface="標楷體" panose="03000509000000000000" pitchFamily="65" charset="-120"/>
              </a:rPr>
              <a:t/>
            </a:r>
            <a:br>
              <a:rPr lang="en-US" altLang="zh-TW" sz="2200" b="1" dirty="0">
                <a:solidFill>
                  <a:srgbClr val="0070C0"/>
                </a:solidFill>
                <a:latin typeface="標楷體" panose="03000509000000000000" pitchFamily="65" charset="-120"/>
                <a:ea typeface="標楷體" panose="03000509000000000000" pitchFamily="65" charset="-120"/>
              </a:rPr>
            </a:br>
            <a:r>
              <a:rPr lang="zh-TW" altLang="en-US"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顧</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人之常情</a:t>
            </a:r>
            <a:r>
              <a:rPr lang="zh-TW" altLang="en-US"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，由</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儉入奢易</a:t>
            </a:r>
            <a:r>
              <a:rPr lang="zh-TW" altLang="en-US"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，由</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奢入儉難。</a:t>
            </a:r>
            <a:r>
              <a:rPr lang="en-GB" altLang="zh-TW"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GB" altLang="zh-TW"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smtClean="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zh-TW" sz="2200" b="1" dirty="0" smtClean="0">
                <a:solidFill>
                  <a:srgbClr val="0070C0"/>
                </a:solidFill>
                <a:latin typeface="標楷體" panose="03000509000000000000" pitchFamily="65" charset="-120"/>
                <a:ea typeface="標楷體" panose="03000509000000000000" pitchFamily="65" charset="-120"/>
              </a:rPr>
              <a:t>司馬光《</a:t>
            </a:r>
            <a:r>
              <a:rPr lang="zh-TW" altLang="en-US" sz="2200" b="1" dirty="0" smtClean="0">
                <a:solidFill>
                  <a:srgbClr val="0070C0"/>
                </a:solidFill>
                <a:latin typeface="標楷體" panose="03000509000000000000" pitchFamily="65" charset="-120"/>
                <a:ea typeface="標楷體" panose="03000509000000000000" pitchFamily="65" charset="-120"/>
              </a:rPr>
              <a:t>訓</a:t>
            </a:r>
            <a:r>
              <a:rPr lang="zh-TW" altLang="en-US" sz="2200" b="1" dirty="0">
                <a:solidFill>
                  <a:srgbClr val="0070C0"/>
                </a:solidFill>
                <a:latin typeface="標楷體" panose="03000509000000000000" pitchFamily="65" charset="-120"/>
                <a:ea typeface="標楷體" panose="03000509000000000000" pitchFamily="65" charset="-120"/>
              </a:rPr>
              <a:t>儉示康</a:t>
            </a:r>
            <a:r>
              <a:rPr lang="zh-TW" altLang="zh-TW" sz="2200" b="1" dirty="0" smtClean="0">
                <a:solidFill>
                  <a:srgbClr val="0070C0"/>
                </a:solidFill>
                <a:latin typeface="標楷體" panose="03000509000000000000" pitchFamily="65" charset="-120"/>
                <a:ea typeface="標楷體" panose="03000509000000000000" pitchFamily="65" charset="-120"/>
              </a:rPr>
              <a:t>》</a:t>
            </a:r>
            <a:r>
              <a:rPr lang="en-GB" altLang="zh-TW" sz="2200" b="1" dirty="0" smtClean="0">
                <a:solidFill>
                  <a:srgbClr val="0070C0"/>
                </a:solidFill>
                <a:latin typeface="標楷體" panose="03000509000000000000" pitchFamily="65" charset="-120"/>
                <a:ea typeface="標楷體" panose="03000509000000000000" pitchFamily="65" charset="-120"/>
              </a:rPr>
              <a:t/>
            </a:r>
            <a:br>
              <a:rPr lang="en-GB" altLang="zh-TW" sz="2200" b="1" dirty="0" smtClean="0">
                <a:solidFill>
                  <a:srgbClr val="0070C0"/>
                </a:solidFill>
                <a:latin typeface="標楷體" panose="03000509000000000000" pitchFamily="65" charset="-120"/>
                <a:ea typeface="標楷體" panose="03000509000000000000" pitchFamily="65" charset="-120"/>
              </a:rPr>
            </a:br>
            <a:r>
              <a:rPr lang="en-GB" altLang="zh-TW" sz="2200" b="1" dirty="0">
                <a:solidFill>
                  <a:srgbClr val="0070C0"/>
                </a:solidFill>
                <a:latin typeface="標楷體" panose="03000509000000000000" pitchFamily="65" charset="-120"/>
                <a:ea typeface="標楷體" panose="03000509000000000000" pitchFamily="65" charset="-120"/>
              </a:rPr>
              <a:t/>
            </a:r>
            <a:br>
              <a:rPr lang="en-GB" altLang="zh-TW" sz="2200" b="1" dirty="0">
                <a:solidFill>
                  <a:srgbClr val="0070C0"/>
                </a:solidFill>
                <a:latin typeface="標楷體" panose="03000509000000000000" pitchFamily="65" charset="-120"/>
                <a:ea typeface="標楷體" panose="03000509000000000000" pitchFamily="65" charset="-120"/>
              </a:rPr>
            </a:br>
            <a:r>
              <a:rPr lang="zh-TW"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取之有度，用之有節，則常足</a:t>
            </a:r>
            <a:r>
              <a:rPr lang="zh-TW" altLang="zh-TW"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GB" altLang="zh-TW" sz="2200" b="1" dirty="0" smtClean="0">
                <a:solidFill>
                  <a:srgbClr val="0070C0"/>
                </a:solidFill>
                <a:latin typeface="標楷體" panose="03000509000000000000" pitchFamily="65" charset="-120"/>
                <a:ea typeface="標楷體" panose="03000509000000000000" pitchFamily="65" charset="-120"/>
              </a:rPr>
              <a:t/>
            </a:r>
            <a:br>
              <a:rPr lang="en-GB" altLang="zh-TW" sz="2200" b="1" dirty="0" smtClean="0">
                <a:solidFill>
                  <a:srgbClr val="0070C0"/>
                </a:solidFill>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zh-TW" sz="2200" b="1" dirty="0" smtClean="0">
                <a:solidFill>
                  <a:srgbClr val="0070C0"/>
                </a:solidFill>
                <a:latin typeface="標楷體" panose="03000509000000000000" pitchFamily="65" charset="-120"/>
                <a:ea typeface="標楷體" panose="03000509000000000000" pitchFamily="65" charset="-120"/>
              </a:rPr>
              <a:t>司馬光《</a:t>
            </a:r>
            <a:r>
              <a:rPr lang="zh-TW" altLang="zh-TW" sz="2200" b="1" dirty="0">
                <a:solidFill>
                  <a:srgbClr val="0070C0"/>
                </a:solidFill>
                <a:latin typeface="標楷體" panose="03000509000000000000" pitchFamily="65" charset="-120"/>
                <a:ea typeface="標楷體" panose="03000509000000000000" pitchFamily="65" charset="-120"/>
              </a:rPr>
              <a:t>資治通鑒</a:t>
            </a:r>
            <a:r>
              <a:rPr lang="zh-TW" altLang="zh-TW" sz="2200" b="1" dirty="0" smtClean="0">
                <a:solidFill>
                  <a:srgbClr val="0070C0"/>
                </a:solidFill>
                <a:latin typeface="標楷體" panose="03000509000000000000" pitchFamily="65" charset="-120"/>
                <a:ea typeface="標楷體" panose="03000509000000000000" pitchFamily="65" charset="-120"/>
              </a:rPr>
              <a:t>》</a:t>
            </a:r>
            <a:r>
              <a:rPr lang="en-US" altLang="zh-TW" sz="2200" b="1" dirty="0" smtClean="0">
                <a:solidFill>
                  <a:srgbClr val="0070C0"/>
                </a:solidFill>
                <a:latin typeface="標楷體" panose="03000509000000000000" pitchFamily="65" charset="-120"/>
                <a:ea typeface="標楷體" panose="03000509000000000000" pitchFamily="65" charset="-120"/>
              </a:rPr>
              <a:t/>
            </a:r>
            <a:br>
              <a:rPr lang="en-US" altLang="zh-TW" sz="2200" b="1" dirty="0" smtClean="0">
                <a:solidFill>
                  <a:srgbClr val="0070C0"/>
                </a:solidFill>
                <a:latin typeface="標楷體" panose="03000509000000000000" pitchFamily="65" charset="-120"/>
                <a:ea typeface="標楷體" panose="03000509000000000000" pitchFamily="65" charset="-120"/>
              </a:rPr>
            </a:br>
            <a:r>
              <a:rPr lang="en-US" altLang="zh-TW" sz="2200" b="1" dirty="0" smtClean="0">
                <a:solidFill>
                  <a:srgbClr val="0070C0"/>
                </a:solidFill>
                <a:latin typeface="標楷體" panose="03000509000000000000" pitchFamily="65" charset="-120"/>
                <a:ea typeface="標楷體" panose="03000509000000000000" pitchFamily="65" charset="-120"/>
              </a:rPr>
              <a:t/>
            </a:r>
            <a:br>
              <a:rPr lang="en-US" altLang="zh-TW" sz="2200" b="1" dirty="0" smtClean="0">
                <a:solidFill>
                  <a:srgbClr val="0070C0"/>
                </a:solidFill>
                <a:latin typeface="標楷體" panose="03000509000000000000" pitchFamily="65" charset="-120"/>
                <a:ea typeface="標楷體" panose="03000509000000000000" pitchFamily="65" charset="-120"/>
              </a:rPr>
            </a:b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涓滴之恩，當以湧泉相報</a:t>
            </a:r>
            <a:r>
              <a:rPr lang="zh-TW" altLang="zh-TW" sz="27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GB"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GB"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smtClean="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en-US" sz="2200" b="1" dirty="0" smtClean="0">
                <a:solidFill>
                  <a:srgbClr val="0070C0"/>
                </a:solidFill>
                <a:latin typeface="標楷體" panose="03000509000000000000" pitchFamily="65" charset="-120"/>
                <a:ea typeface="標楷體" panose="03000509000000000000" pitchFamily="65" charset="-120"/>
              </a:rPr>
              <a:t>朱</a:t>
            </a:r>
            <a:r>
              <a:rPr lang="zh-TW" altLang="en-US" sz="2200" b="1" dirty="0">
                <a:solidFill>
                  <a:srgbClr val="0070C0"/>
                </a:solidFill>
                <a:latin typeface="標楷體" panose="03000509000000000000" pitchFamily="65" charset="-120"/>
                <a:ea typeface="標楷體" panose="03000509000000000000" pitchFamily="65" charset="-120"/>
              </a:rPr>
              <a:t>柏廬</a:t>
            </a:r>
            <a:r>
              <a:rPr lang="zh-TW" altLang="zh-TW" sz="2200" b="1" dirty="0">
                <a:solidFill>
                  <a:srgbClr val="0070C0"/>
                </a:solidFill>
                <a:latin typeface="標楷體" panose="03000509000000000000" pitchFamily="65" charset="-120"/>
                <a:ea typeface="標楷體" panose="03000509000000000000" pitchFamily="65" charset="-120"/>
              </a:rPr>
              <a:t>《</a:t>
            </a:r>
            <a:r>
              <a:rPr lang="zh-TW" altLang="en-US" sz="2200" b="1" dirty="0">
                <a:solidFill>
                  <a:srgbClr val="0070C0"/>
                </a:solidFill>
                <a:latin typeface="標楷體" panose="03000509000000000000" pitchFamily="65" charset="-120"/>
                <a:ea typeface="標楷體" panose="03000509000000000000" pitchFamily="65" charset="-120"/>
              </a:rPr>
              <a:t>朱子家訓</a:t>
            </a:r>
            <a:r>
              <a:rPr lang="zh-TW" altLang="zh-TW" sz="2200" b="1" dirty="0" smtClean="0">
                <a:solidFill>
                  <a:srgbClr val="0070C0"/>
                </a:solidFill>
                <a:latin typeface="標楷體" panose="03000509000000000000" pitchFamily="65" charset="-120"/>
                <a:ea typeface="標楷體" panose="03000509000000000000" pitchFamily="65" charset="-120"/>
              </a:rPr>
              <a:t>》</a:t>
            </a:r>
            <a:endParaRPr lang="zh-TW" altLang="en-US" sz="2200" b="1" dirty="0">
              <a:solidFill>
                <a:srgbClr val="0070C0"/>
              </a:solidFill>
              <a:latin typeface="標楷體" panose="03000509000000000000" pitchFamily="65" charset="-120"/>
              <a:ea typeface="標楷體" panose="03000509000000000000" pitchFamily="65" charset="-120"/>
            </a:endParaRPr>
          </a:p>
        </p:txBody>
      </p:sp>
      <p:pic>
        <p:nvPicPr>
          <p:cNvPr id="1026" name="Picture 2" desc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070" y="3963612"/>
            <a:ext cx="1196696" cy="187962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55241" y="188899"/>
            <a:ext cx="4483434" cy="646331"/>
          </a:xfrm>
          <a:prstGeom prst="rect">
            <a:avLst/>
          </a:prstGeom>
        </p:spPr>
        <p:txBody>
          <a:bodyPr wrap="square">
            <a:spAutoFit/>
          </a:bodyPr>
          <a:lstStyle/>
          <a:p>
            <a:r>
              <a:rPr lang="zh-TW" altLang="en-US" sz="3600" b="1" dirty="0">
                <a:solidFill>
                  <a:srgbClr val="000099"/>
                </a:solidFill>
                <a:latin typeface="Times" panose="02020603050405020304" pitchFamily="18" charset="0"/>
                <a:ea typeface="標楷體" panose="03000509000000000000" pitchFamily="65" charset="-120"/>
              </a:rPr>
              <a:t>中華經典名句分享</a:t>
            </a:r>
            <a:endParaRPr lang="zh-HK" altLang="en-US" sz="3600" b="1" dirty="0">
              <a:solidFill>
                <a:srgbClr val="000099"/>
              </a:solidFill>
              <a:latin typeface="Times" panose="02020603050405020304" pitchFamily="18" charset="0"/>
              <a:ea typeface="標楷體" panose="03000509000000000000" pitchFamily="65" charset="-120"/>
            </a:endParaRPr>
          </a:p>
        </p:txBody>
      </p:sp>
      <p:sp>
        <p:nvSpPr>
          <p:cNvPr id="5" name="文字方塊 4"/>
          <p:cNvSpPr txBox="1"/>
          <p:nvPr/>
        </p:nvSpPr>
        <p:spPr>
          <a:xfrm>
            <a:off x="7191047" y="650676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6" name="文字方塊 4"/>
          <p:cNvSpPr txBox="1"/>
          <p:nvPr/>
        </p:nvSpPr>
        <p:spPr>
          <a:xfrm>
            <a:off x="6938010" y="6323650"/>
            <a:ext cx="216027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資料來源</a:t>
            </a:r>
            <a:r>
              <a:rPr lang="zh-HK" altLang="en-US" sz="1100" dirty="0" smtClean="0">
                <a:latin typeface="Times New Roman" panose="02020603050405020304" pitchFamily="18" charset="0"/>
                <a:cs typeface="Times New Roman" panose="02020603050405020304" pitchFamily="18" charset="0"/>
              </a:rPr>
              <a:t>：</a:t>
            </a:r>
            <a:r>
              <a:rPr lang="zh-TW" altLang="en-US" sz="1100" dirty="0" smtClean="0">
                <a:latin typeface="Times New Roman" panose="02020603050405020304" pitchFamily="18" charset="0"/>
                <a:cs typeface="Times New Roman" panose="02020603050405020304" pitchFamily="18" charset="0"/>
                <a:hlinkClick r:id="rId5"/>
              </a:rPr>
              <a:t>教育局中華經典名句</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61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9124" y="287069"/>
            <a:ext cx="7747077" cy="582728"/>
          </a:xfrm>
        </p:spPr>
        <p:txBody>
          <a:bodyPr>
            <a:noAutofit/>
          </a:bodyPr>
          <a:lstStyle/>
          <a:p>
            <a:r>
              <a:rPr lang="zh-TW" altLang="en-US" b="1" dirty="0">
                <a:solidFill>
                  <a:srgbClr val="000099"/>
                </a:solidFill>
                <a:latin typeface="Times" panose="02020603050405020304" pitchFamily="18" charset="0"/>
                <a:ea typeface="標楷體" panose="03000509000000000000" pitchFamily="65" charset="-120"/>
                <a:cs typeface="+mn-cs"/>
              </a:rPr>
              <a:t>總結</a:t>
            </a:r>
            <a:r>
              <a:rPr lang="en-US" altLang="zh-TW" b="1" dirty="0">
                <a:solidFill>
                  <a:srgbClr val="000099"/>
                </a:solidFill>
                <a:latin typeface="Times" panose="02020603050405020304" pitchFamily="18" charset="0"/>
                <a:ea typeface="標楷體" panose="03000509000000000000" pitchFamily="65" charset="-120"/>
                <a:cs typeface="+mn-cs"/>
              </a:rPr>
              <a:t>:</a:t>
            </a:r>
            <a:endParaRPr lang="zh-TW" altLang="en-US" b="1" dirty="0">
              <a:solidFill>
                <a:srgbClr val="000099"/>
              </a:solidFill>
              <a:latin typeface="Times" panose="02020603050405020304" pitchFamily="18" charset="0"/>
              <a:ea typeface="標楷體" panose="03000509000000000000" pitchFamily="65" charset="-120"/>
              <a:cs typeface="+mn-cs"/>
            </a:endParaRPr>
          </a:p>
        </p:txBody>
      </p:sp>
      <p:sp>
        <p:nvSpPr>
          <p:cNvPr id="4" name="文字方塊 3"/>
          <p:cNvSpPr txBox="1"/>
          <p:nvPr/>
        </p:nvSpPr>
        <p:spPr>
          <a:xfrm>
            <a:off x="619124" y="1133475"/>
            <a:ext cx="7943851" cy="4524375"/>
          </a:xfrm>
          <a:prstGeom prst="rect">
            <a:avLst/>
          </a:prstGeom>
          <a:solidFill>
            <a:schemeClr val="accent6">
              <a:lumMod val="20000"/>
              <a:lumOff val="80000"/>
            </a:schemeClr>
          </a:solidFill>
        </p:spPr>
        <p:txBody>
          <a:bodyPr wrap="square" rtlCol="0">
            <a:spAutoFit/>
          </a:bodyPr>
          <a:lstStyle/>
          <a:p>
            <a:pPr algn="just"/>
            <a:r>
              <a:rPr lang="zh-TW" altLang="en-US" sz="3200" b="1" dirty="0">
                <a:solidFill>
                  <a:srgbClr val="0070C0"/>
                </a:solidFill>
                <a:latin typeface="標楷體" panose="03000509000000000000" pitchFamily="65" charset="-120"/>
                <a:ea typeface="標楷體" panose="03000509000000000000" pitchFamily="65" charset="-120"/>
              </a:rPr>
              <a:t>水是生命之源，是人類生存和社會發展的自然資源和基本條件。香港有着充足的食水供應，實在感謝國家的支持和關顧，把珍貴的東江水資源輸送到香港</a:t>
            </a:r>
            <a:r>
              <a:rPr lang="zh-TW" altLang="en-US" sz="3200" b="1" dirty="0" smtClean="0">
                <a:solidFill>
                  <a:srgbClr val="0070C0"/>
                </a:solidFill>
                <a:latin typeface="標楷體" panose="03000509000000000000" pitchFamily="65" charset="-120"/>
                <a:ea typeface="標楷體" panose="03000509000000000000" pitchFamily="65" charset="-120"/>
              </a:rPr>
              <a:t>。</a:t>
            </a:r>
            <a:endParaRPr lang="en-US" altLang="zh-TW" sz="3200" b="1" dirty="0" smtClean="0">
              <a:solidFill>
                <a:srgbClr val="0070C0"/>
              </a:solidFill>
              <a:latin typeface="標楷體" panose="03000509000000000000" pitchFamily="65" charset="-120"/>
              <a:ea typeface="標楷體" panose="03000509000000000000" pitchFamily="65" charset="-120"/>
            </a:endParaRPr>
          </a:p>
          <a:p>
            <a:pPr algn="just"/>
            <a:endParaRPr lang="en-US" altLang="zh-TW" sz="3200" b="1" dirty="0">
              <a:solidFill>
                <a:srgbClr val="0070C0"/>
              </a:solidFill>
              <a:latin typeface="標楷體" panose="03000509000000000000" pitchFamily="65" charset="-120"/>
              <a:ea typeface="標楷體" panose="03000509000000000000" pitchFamily="65" charset="-120"/>
            </a:endParaRPr>
          </a:p>
          <a:p>
            <a:pPr algn="just"/>
            <a:r>
              <a:rPr lang="zh-TW" altLang="en-US" sz="3200" b="1" dirty="0" smtClean="0">
                <a:solidFill>
                  <a:srgbClr val="0070C0"/>
                </a:solidFill>
                <a:latin typeface="標楷體" panose="03000509000000000000" pitchFamily="65" charset="-120"/>
                <a:ea typeface="標楷體" panose="03000509000000000000" pitchFamily="65" charset="-120"/>
              </a:rPr>
              <a:t>我們</a:t>
            </a:r>
            <a:r>
              <a:rPr lang="zh-TW" altLang="en-US" sz="3200" b="1" dirty="0">
                <a:solidFill>
                  <a:srgbClr val="0070C0"/>
                </a:solidFill>
                <a:latin typeface="標楷體" panose="03000509000000000000" pitchFamily="65" charset="-120"/>
                <a:ea typeface="標楷體" panose="03000509000000000000" pitchFamily="65" charset="-120"/>
              </a:rPr>
              <a:t>應懷着感恩的心，謹記過去「制水」的艱辛歲月，珍惜點滴，避免浪費。每人都必須節約用水，以行動善用水資源，共同承擔保護環境的責任。</a:t>
            </a:r>
          </a:p>
        </p:txBody>
      </p:sp>
      <p:sp>
        <p:nvSpPr>
          <p:cNvPr id="5" name="文字方塊 4"/>
          <p:cNvSpPr txBox="1"/>
          <p:nvPr/>
        </p:nvSpPr>
        <p:spPr>
          <a:xfrm>
            <a:off x="7191047" y="647049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911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6863" y="1233861"/>
            <a:ext cx="7987748" cy="2471865"/>
          </a:xfrm>
        </p:spPr>
        <p:txBody>
          <a:bodyPr>
            <a:noAutofit/>
          </a:bodyPr>
          <a:lstStyle/>
          <a:p>
            <a:pPr algn="just" hangingPunct="0"/>
            <a:r>
              <a:rPr lang="zh-TW" altLang="en-US" sz="4000" b="1" dirty="0" smtClean="0">
                <a:solidFill>
                  <a:srgbClr val="0070C0"/>
                </a:solidFill>
                <a:latin typeface="標楷體" panose="03000509000000000000" pitchFamily="65" charset="-120"/>
                <a:ea typeface="標楷體" panose="03000509000000000000" pitchFamily="65" charset="-120"/>
              </a:rPr>
              <a:t>閱讀</a:t>
            </a:r>
            <a:r>
              <a:rPr lang="zh-TW" altLang="en-US" sz="4000" b="1" dirty="0">
                <a:solidFill>
                  <a:srgbClr val="0070C0"/>
                </a:solidFill>
                <a:latin typeface="標楷體" panose="03000509000000000000" pitchFamily="65" charset="-120"/>
                <a:ea typeface="標楷體" panose="03000509000000000000" pitchFamily="65" charset="-120"/>
              </a:rPr>
              <a:t>以下投影片的資料，</a:t>
            </a:r>
            <a:r>
              <a:rPr lang="zh-CN" altLang="en-US" sz="4000" b="1" dirty="0">
                <a:solidFill>
                  <a:srgbClr val="0070C0"/>
                </a:solidFill>
                <a:latin typeface="標楷體" panose="03000509000000000000" pitchFamily="65" charset="-120"/>
                <a:ea typeface="標楷體" panose="03000509000000000000" pitchFamily="65" charset="-120"/>
              </a:rPr>
              <a:t>讓我們多</a:t>
            </a:r>
            <a:r>
              <a:rPr lang="zh-CN" altLang="en-US" sz="4000" b="1" dirty="0" smtClean="0">
                <a:solidFill>
                  <a:srgbClr val="0070C0"/>
                </a:solidFill>
                <a:latin typeface="標楷體" panose="03000509000000000000" pitchFamily="65" charset="-120"/>
                <a:ea typeface="標楷體" panose="03000509000000000000" pitchFamily="65" charset="-120"/>
              </a:rPr>
              <a:t>了解</a:t>
            </a:r>
            <a:r>
              <a:rPr lang="zh-TW" altLang="en-US" sz="4000" b="1" dirty="0" smtClean="0">
                <a:solidFill>
                  <a:srgbClr val="0070C0"/>
                </a:solidFill>
                <a:latin typeface="標楷體" panose="03000509000000000000" pitchFamily="65" charset="-120"/>
                <a:ea typeface="標楷體" panose="03000509000000000000" pitchFamily="65" charset="-120"/>
              </a:rPr>
              <a:t>國家和東江流域地區為保障</a:t>
            </a:r>
            <a:r>
              <a:rPr lang="zh-TW" altLang="en-US" sz="4000" b="1" dirty="0">
                <a:solidFill>
                  <a:srgbClr val="0070C0"/>
                </a:solidFill>
                <a:latin typeface="標楷體" panose="03000509000000000000" pitchFamily="65" charset="-120"/>
                <a:ea typeface="標楷體" panose="03000509000000000000" pitchFamily="65" charset="-120"/>
              </a:rPr>
              <a:t>香港供水及水質所付出的努力</a:t>
            </a:r>
            <a:r>
              <a:rPr lang="zh-TW" altLang="en-US" sz="4000" b="1" dirty="0" smtClean="0">
                <a:solidFill>
                  <a:srgbClr val="0070C0"/>
                </a:solidFill>
                <a:latin typeface="標楷體" panose="03000509000000000000" pitchFamily="65" charset="-120"/>
                <a:ea typeface="標楷體" panose="03000509000000000000" pitchFamily="65" charset="-120"/>
              </a:rPr>
              <a:t>。</a:t>
            </a:r>
            <a:endParaRPr lang="zh-TW" altLang="en-US" sz="4000" b="1" dirty="0">
              <a:solidFill>
                <a:srgbClr val="0070C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711084" y="381242"/>
            <a:ext cx="4589813" cy="646331"/>
          </a:xfrm>
          <a:prstGeom prst="rect">
            <a:avLst/>
          </a:prstGeom>
          <a:noFill/>
        </p:spPr>
        <p:txBody>
          <a:bodyPr wrap="square" rtlCol="0">
            <a:spAutoFit/>
          </a:bodyPr>
          <a:lstStyle/>
          <a:p>
            <a:r>
              <a:rPr lang="zh-TW" altLang="en-US" sz="3600" b="1" dirty="0">
                <a:solidFill>
                  <a:srgbClr val="000099"/>
                </a:solidFill>
                <a:latin typeface="Times" panose="02020603050405020304" pitchFamily="18" charset="0"/>
                <a:ea typeface="標楷體" panose="03000509000000000000" pitchFamily="65" charset="-120"/>
              </a:rPr>
              <a:t>課前預習 </a:t>
            </a:r>
            <a:r>
              <a:rPr lang="en-US" altLang="zh-TW" sz="3600" b="1" dirty="0">
                <a:solidFill>
                  <a:srgbClr val="000099"/>
                </a:solidFill>
                <a:latin typeface="Times" panose="02020603050405020304" pitchFamily="18" charset="0"/>
                <a:ea typeface="標楷體" panose="03000509000000000000" pitchFamily="65" charset="-120"/>
              </a:rPr>
              <a:t>/ </a:t>
            </a:r>
            <a:r>
              <a:rPr lang="zh-TW" altLang="en-US" sz="3600" b="1" dirty="0">
                <a:solidFill>
                  <a:srgbClr val="000099"/>
                </a:solidFill>
                <a:latin typeface="Times" panose="02020603050405020304" pitchFamily="18" charset="0"/>
                <a:ea typeface="標楷體" panose="03000509000000000000" pitchFamily="65" charset="-120"/>
              </a:rPr>
              <a:t>延伸閱讀</a:t>
            </a:r>
          </a:p>
        </p:txBody>
      </p:sp>
      <p:sp>
        <p:nvSpPr>
          <p:cNvPr id="5" name="文字方塊 4"/>
          <p:cNvSpPr txBox="1"/>
          <p:nvPr/>
        </p:nvSpPr>
        <p:spPr>
          <a:xfrm>
            <a:off x="7103818" y="6449804"/>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65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776824"/>
            <a:ext cx="8785776" cy="5895825"/>
          </a:xfrm>
        </p:spPr>
        <p:txBody>
          <a:bodyPr>
            <a:normAutofit/>
          </a:bodyPr>
          <a:lstStyle/>
          <a:p>
            <a:pPr marL="0" indent="0">
              <a:lnSpc>
                <a:spcPct val="80000"/>
              </a:lnSpc>
              <a:buNone/>
            </a:pPr>
            <a:r>
              <a:rPr lang="zh-TW" altLang="en-US"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廣東省：</a:t>
            </a:r>
            <a:endParaRPr lang="en-GB" altLang="zh-TW"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000" b="1"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廣東</a:t>
            </a:r>
            <a:r>
              <a:rPr lang="zh-TW" altLang="en-US" sz="20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遭遇</a:t>
            </a:r>
            <a:r>
              <a:rPr lang="en-US" altLang="zh-TW" sz="20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0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年罕見大旱對香港的供水仍確保</a:t>
            </a:r>
            <a:r>
              <a:rPr lang="zh-TW" altLang="en-US" sz="2000" b="1"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平穩</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buNone/>
            </a:pPr>
            <a:endPar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r>
              <a:rPr lang="zh-TW" altLang="en-US"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中新</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網</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日電據南方日報報道，海關數據</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日證實稱，在遭遇</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年罕見大旱情況下，廣東一如既往確保對港輸水</a:t>
            </a:r>
            <a:r>
              <a:rPr lang="zh-TW" altLang="en-US"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endPar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r>
              <a:rPr lang="zh-TW" altLang="en-US"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今年</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入夏以來，廣東省遭遇了前所未有的嚴重乾旱，根據廣東省水文局發布的水雨情：</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月上旬，韓江、北江、東江、西江流域和粵東、粵西地區的降雨量都比去年同期減少近八至九成。北江、西江、東江、韓江四大河流的水位和平均流量均創歷史新低</a:t>
            </a:r>
            <a:r>
              <a:rPr lang="zh-TW" altLang="en-US"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endPar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r>
              <a:rPr lang="zh-TW" altLang="en-US"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根據海關統計，今年入夏以來的</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月，廣東對港供水</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億噸，呈逐月增長態勢，單</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月對港供水</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億噸，比去年同期增長</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28.5%</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年香港回歸以來，廣東為香港供水量已達</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52.9</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億噸，每年對港供水量保持平穩，為粵港兩地經濟合作和發展提供了有力保障。</a:t>
            </a:r>
            <a:endParaRPr lang="en-GB"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TextBox 3"/>
          <p:cNvSpPr txBox="1"/>
          <p:nvPr/>
        </p:nvSpPr>
        <p:spPr>
          <a:xfrm>
            <a:off x="3396332" y="130037"/>
            <a:ext cx="2646878" cy="584775"/>
          </a:xfrm>
          <a:prstGeom prst="rect">
            <a:avLst/>
          </a:prstGeom>
          <a:noFill/>
        </p:spPr>
        <p:txBody>
          <a:bodyPr wrap="none" rtlCol="0">
            <a:spAutoFit/>
          </a:bodyPr>
          <a:lstStyle/>
          <a:p>
            <a:r>
              <a:rPr lang="zh-TW" altLang="en-US" sz="3200" b="1" dirty="0">
                <a:solidFill>
                  <a:srgbClr val="000099"/>
                </a:solidFill>
                <a:latin typeface="Times" panose="02020603050405020304" pitchFamily="18" charset="0"/>
                <a:ea typeface="標楷體" panose="03000509000000000000" pitchFamily="65" charset="-120"/>
              </a:rPr>
              <a:t>綜合新聞報道</a:t>
            </a:r>
          </a:p>
        </p:txBody>
      </p:sp>
      <p:sp>
        <p:nvSpPr>
          <p:cNvPr id="2" name="TextBox 1"/>
          <p:cNvSpPr txBox="1"/>
          <p:nvPr/>
        </p:nvSpPr>
        <p:spPr>
          <a:xfrm>
            <a:off x="6736181" y="776824"/>
            <a:ext cx="2222590" cy="307777"/>
          </a:xfrm>
          <a:prstGeom prst="rect">
            <a:avLst/>
          </a:prstGeom>
          <a:noFill/>
        </p:spPr>
        <p:txBody>
          <a:bodyPr wrap="square" rtlCol="0">
            <a:spAutoFit/>
          </a:bodyPr>
          <a:lstStyle/>
          <a:p>
            <a:r>
              <a:rPr lang="zh-CN" altLang="en-US" sz="1400" dirty="0"/>
              <a:t>資料來源</a:t>
            </a:r>
            <a:r>
              <a:rPr lang="en-US" altLang="zh-CN" sz="1400" dirty="0" smtClean="0"/>
              <a:t>: </a:t>
            </a:r>
            <a:r>
              <a:rPr lang="zh-CN" altLang="en-US" sz="1400" dirty="0" smtClean="0">
                <a:hlinkClick r:id="rId4"/>
              </a:rPr>
              <a:t>中國</a:t>
            </a:r>
            <a:r>
              <a:rPr lang="zh-CN" altLang="en-US" sz="1400" dirty="0">
                <a:hlinkClick r:id="rId4"/>
              </a:rPr>
              <a:t>新聞</a:t>
            </a:r>
            <a:r>
              <a:rPr lang="zh-CN" altLang="en-US" sz="1400" dirty="0" smtClean="0">
                <a:hlinkClick r:id="rId4"/>
              </a:rPr>
              <a:t>網</a:t>
            </a:r>
            <a:endParaRPr lang="en-US" altLang="zh-CN" sz="1400" dirty="0" smtClean="0"/>
          </a:p>
        </p:txBody>
      </p:sp>
      <p:sp>
        <p:nvSpPr>
          <p:cNvPr id="5" name="文字方塊 4"/>
          <p:cNvSpPr txBox="1"/>
          <p:nvPr/>
        </p:nvSpPr>
        <p:spPr>
          <a:xfrm>
            <a:off x="6736181" y="647305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31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487" y="706437"/>
            <a:ext cx="8616642" cy="5684108"/>
          </a:xfrm>
        </p:spPr>
        <p:txBody>
          <a:bodyPr>
            <a:normAutofit fontScale="92500" lnSpcReduction="10000"/>
          </a:bodyPr>
          <a:lstStyle/>
          <a:p>
            <a:pPr marL="0" indent="0">
              <a:buNone/>
            </a:pPr>
            <a:r>
              <a:rPr lang="zh-TW" altLang="en-US" sz="24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河源：</a:t>
            </a:r>
            <a:endParaRPr lang="en-US" altLang="zh-TW" sz="24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沿線城市為保生態付出巨大努力</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眾所周知，供應給香港的水必須符合飲用水品質標準。</a:t>
            </a:r>
          </a:p>
          <a:p>
            <a:pPr marL="0" indent="0">
              <a:buNone/>
            </a:pPr>
            <a:endPar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為了達到這個標準</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，源頭</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的河源，東江流域的惠州和東莞等市更是主動放棄了不少發展經濟的機會，為保護水質做出了巨大犧牲。</a:t>
            </a:r>
            <a:endParaRPr lang="en-GB"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河源副市長章權說，河源是欠發達地區，城鎮居民人均可支配收入只有全國平均水平的六成，全市還有十幾萬人沒有脫貧，但是仍然婉拒了</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500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多個總投資</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600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多億元的重污染工業計畫落腳。嚴格禁止電鍍、印染、皮革、造紙等污染工程落戶。</a:t>
            </a:r>
          </a:p>
          <a:p>
            <a:pPr algn="just"/>
            <a:endPar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河源市水務局副局長賴壽雄算了幾筆賬，河源本來經濟就不發達，但是從</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年起每年拿出</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多萬元用於東江流域環境保護</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。河源</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市已累積投入了</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億元用於水資源保護，</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年至</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年計畫再投入</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33.5</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億元，整治全市</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204</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條中小河流。</a:t>
            </a:r>
          </a:p>
        </p:txBody>
      </p:sp>
      <p:sp>
        <p:nvSpPr>
          <p:cNvPr id="6" name="TextBox 3"/>
          <p:cNvSpPr txBox="1"/>
          <p:nvPr/>
        </p:nvSpPr>
        <p:spPr>
          <a:xfrm>
            <a:off x="3450998" y="72879"/>
            <a:ext cx="2646878" cy="584775"/>
          </a:xfrm>
          <a:prstGeom prst="rect">
            <a:avLst/>
          </a:prstGeom>
          <a:noFill/>
        </p:spPr>
        <p:txBody>
          <a:bodyPr wrap="none" rtlCol="0">
            <a:spAutoFit/>
          </a:bodyPr>
          <a:lstStyle/>
          <a:p>
            <a:r>
              <a:rPr lang="zh-TW" altLang="en-US" sz="3200" b="1" dirty="0">
                <a:solidFill>
                  <a:srgbClr val="000099"/>
                </a:solidFill>
                <a:latin typeface="Times" panose="02020603050405020304" pitchFamily="18" charset="0"/>
                <a:ea typeface="標楷體" panose="03000509000000000000" pitchFamily="65" charset="-120"/>
              </a:rPr>
              <a:t>綜合新聞報道</a:t>
            </a:r>
          </a:p>
        </p:txBody>
      </p:sp>
      <p:sp>
        <p:nvSpPr>
          <p:cNvPr id="4" name="文字方塊 4"/>
          <p:cNvSpPr txBox="1"/>
          <p:nvPr/>
        </p:nvSpPr>
        <p:spPr>
          <a:xfrm>
            <a:off x="6737988" y="625974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66268" y="908140"/>
            <a:ext cx="2222590" cy="307777"/>
          </a:xfrm>
          <a:prstGeom prst="rect">
            <a:avLst/>
          </a:prstGeom>
          <a:noFill/>
        </p:spPr>
        <p:txBody>
          <a:bodyPr wrap="square" rtlCol="0">
            <a:spAutoFit/>
          </a:bodyPr>
          <a:lstStyle/>
          <a:p>
            <a:r>
              <a:rPr lang="zh-CN" altLang="en-US" sz="1400" dirty="0"/>
              <a:t>資料來源</a:t>
            </a:r>
            <a:r>
              <a:rPr lang="en-US" altLang="zh-CN" sz="1400" dirty="0" smtClean="0"/>
              <a:t>: </a:t>
            </a:r>
            <a:r>
              <a:rPr lang="zh-CN" altLang="en-US" sz="1400" dirty="0" smtClean="0">
                <a:hlinkClick r:id="rId4"/>
              </a:rPr>
              <a:t>中國網</a:t>
            </a:r>
            <a:endParaRPr lang="en-US" altLang="zh-CN" sz="1400" dirty="0" smtClean="0"/>
          </a:p>
        </p:txBody>
      </p:sp>
    </p:spTree>
    <p:extLst>
      <p:ext uri="{BB962C8B-B14F-4D97-AF65-F5344CB8AC3E}">
        <p14:creationId xmlns:p14="http://schemas.microsoft.com/office/powerpoint/2010/main" val="254782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48" y="-55295"/>
            <a:ext cx="8753475" cy="1325563"/>
          </a:xfrm>
        </p:spPr>
        <p:txBody>
          <a:bodyPr>
            <a:normAutofit/>
          </a:bodyPr>
          <a:lstStyle/>
          <a:p>
            <a:r>
              <a:rPr lang="zh-TW" altLang="en-US" sz="4200" b="1" dirty="0">
                <a:solidFill>
                  <a:srgbClr val="000099"/>
                </a:solidFill>
                <a:latin typeface="Times" panose="02020603050405020304" pitchFamily="18" charset="0"/>
                <a:ea typeface="標楷體" panose="03000509000000000000" pitchFamily="65" charset="-120"/>
                <a:cs typeface="+mn-cs"/>
              </a:rPr>
              <a:t>參考資料</a:t>
            </a:r>
          </a:p>
        </p:txBody>
      </p:sp>
      <p:sp>
        <p:nvSpPr>
          <p:cNvPr id="3" name="Content Placeholder 2"/>
          <p:cNvSpPr>
            <a:spLocks noGrp="1"/>
          </p:cNvSpPr>
          <p:nvPr>
            <p:ph idx="1"/>
          </p:nvPr>
        </p:nvSpPr>
        <p:spPr>
          <a:xfrm>
            <a:off x="247648" y="1089293"/>
            <a:ext cx="8753475" cy="5425806"/>
          </a:xfrm>
        </p:spPr>
        <p:txBody>
          <a:bodyPr>
            <a:normAutofit/>
          </a:bodyPr>
          <a:lstStyle/>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水務署： </a:t>
            </a:r>
            <a:r>
              <a:rPr lang="en-GB" altLang="zh-TW"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You</a:t>
            </a:r>
            <a:r>
              <a:rPr lang="en-US" altLang="zh-CN"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T</a:t>
            </a:r>
            <a:r>
              <a:rPr lang="en-GB" altLang="zh-TW" sz="3000" dirty="0" err="1"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ube</a:t>
            </a:r>
            <a:r>
              <a:rPr lang="en-GB" altLang="zh-TW"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頻道</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4"/>
              </a:rPr>
              <a:t>https://www.youtube.com/channel/UCBNvKbiFPLoawj7rZeDInmw</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a:t>
            </a:r>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務署：水</a:t>
            </a:r>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資源 </a:t>
            </a:r>
            <a:endParaRPr lang="en-US" altLang="zh-TW"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a:spcBef>
                <a:spcPts val="0"/>
              </a:spcBef>
              <a:buNone/>
            </a:pP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rPr>
              <a:t>https</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rPr>
              <a:t>://www.wsd.gov.hk/tc/core-businesses/water-resources/index.html</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a:t>
            </a:r>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務署：</a:t>
            </a:r>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節約用水</a:t>
            </a: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http://www.waterconservation.gov.hk/tc/home/index.html</a:t>
            </a:r>
            <a:endPar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全國</a:t>
            </a:r>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節約用水</a:t>
            </a:r>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辦公室</a:t>
            </a:r>
            <a:endParaRPr lang="en-US" altLang="zh-TW"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indent="0">
              <a:spcBef>
                <a:spcPts val="0"/>
              </a:spcBef>
              <a:buNone/>
            </a:pP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rPr>
              <a:t>http://qgjsb.mwr.gov.cn/</a:t>
            </a:r>
            <a:r>
              <a:rPr lang="en-GB" altLang="zh-TW"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endPar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聯合國可持續發展</a:t>
            </a:r>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目標：</a:t>
            </a:r>
            <a:endParaRPr lang="en-US" altLang="zh-TW"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indent="0">
              <a:spcBef>
                <a:spcPts val="0"/>
              </a:spcBef>
              <a:buNone/>
            </a:pPr>
            <a:r>
              <a:rPr lang="zh-TW" altLang="en-US" sz="3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所有人提供水和環境衛生並對其進行永續管理 </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rPr>
              <a:t>https://sdgs.un.org/zh/goals/goal6</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4"/>
          <p:cNvSpPr txBox="1"/>
          <p:nvPr/>
        </p:nvSpPr>
        <p:spPr>
          <a:xfrm>
            <a:off x="6737988" y="625974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01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1133736"/>
          </a:xfrm>
        </p:spPr>
        <p:txBody>
          <a:bodyPr>
            <a:normAutofit/>
          </a:bodyPr>
          <a:lstStyle/>
          <a:p>
            <a:r>
              <a:rPr lang="zh-TW" altLang="en-US" sz="4200" b="1" dirty="0">
                <a:solidFill>
                  <a:srgbClr val="000099"/>
                </a:solidFill>
                <a:latin typeface="Times" panose="02020603050405020304" pitchFamily="18" charset="0"/>
                <a:ea typeface="標楷體" panose="03000509000000000000" pitchFamily="65" charset="-120"/>
                <a:cs typeface="+mn-cs"/>
              </a:rPr>
              <a:t>參考資料</a:t>
            </a:r>
          </a:p>
        </p:txBody>
      </p:sp>
      <p:sp>
        <p:nvSpPr>
          <p:cNvPr id="3" name="Content Placeholder 2"/>
          <p:cNvSpPr>
            <a:spLocks noGrp="1"/>
          </p:cNvSpPr>
          <p:nvPr>
            <p:ph idx="1"/>
          </p:nvPr>
        </p:nvSpPr>
        <p:spPr>
          <a:xfrm>
            <a:off x="628650" y="1316616"/>
            <a:ext cx="8096250" cy="5425806"/>
          </a:xfrm>
        </p:spPr>
        <p:txBody>
          <a:bodyPr>
            <a:normAutofit/>
          </a:bodyPr>
          <a:lstStyle/>
          <a:p>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水</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務署</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：「知水</a:t>
            </a:r>
            <a:r>
              <a:rPr lang="en-US" altLang="zh-TW"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惜水」網上</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學習</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平台</a:t>
            </a:r>
            <a:r>
              <a:rPr lang="en-US" altLang="zh-TW"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中學</a:t>
            </a: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4"/>
              </a:rPr>
              <a:t>http://www.waterconservation.hk/tc/at-school/secondary-school/index.html</a:t>
            </a:r>
            <a:endPar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水</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務署：惜水</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學堂</a:t>
            </a:r>
            <a:r>
              <a:rPr lang="en-US" altLang="zh-TW"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小學</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rPr>
              <a:t>https://www.waterconservation.gov.hk/tc/at-school/cherish-water-primary-school/index.html</a:t>
            </a:r>
            <a:r>
              <a:rPr lang="en-GB" altLang="zh-TW" sz="26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endParaRPr lang="en-GB" altLang="zh-TW" sz="26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水</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務署：「水知園」教育</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中心</a:t>
            </a: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http</a:t>
            </a:r>
            <a:r>
              <a:rPr lang="en-US"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s</a:t>
            </a: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://www.h2opecentre.gov.hk/tc/home/index.html</a:t>
            </a:r>
            <a:endPar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滴惜仔」面書專</a:t>
            </a:r>
            <a:r>
              <a:rPr lang="zh-TW" altLang="en-US"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頁</a:t>
            </a: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rPr>
              <a:t>https</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rPr>
              <a:t>://</a:t>
            </a:r>
            <a:r>
              <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rPr>
              <a:t>www.wsd.gov.hk/tc/home/highlights/index_id_104.html</a:t>
            </a:r>
            <a:endParaRPr lang="en-GB" altLang="zh-TW" sz="20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4"/>
          <p:cNvSpPr txBox="1"/>
          <p:nvPr/>
        </p:nvSpPr>
        <p:spPr>
          <a:xfrm>
            <a:off x="6771947" y="6321786"/>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90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543803"/>
            <a:ext cx="4677104" cy="1955033"/>
          </a:xfrm>
        </p:spPr>
        <p:txBody>
          <a:bodyPr>
            <a:normAutofit/>
          </a:bodyPr>
          <a:lstStyle/>
          <a:p>
            <a:r>
              <a:rPr lang="zh-TW" altLang="en-US" sz="4800" b="1" dirty="0" smtClean="0">
                <a:solidFill>
                  <a:srgbClr val="0070C0"/>
                </a:solidFill>
                <a:latin typeface="標楷體" panose="03000509000000000000" pitchFamily="65" charset="-120"/>
                <a:ea typeface="標楷體" panose="03000509000000000000" pitchFamily="65" charset="-120"/>
              </a:rPr>
              <a:t>水從哪</a:t>
            </a:r>
            <a:r>
              <a:rPr lang="zh-TW" altLang="en-US" sz="4800" b="1" dirty="0">
                <a:solidFill>
                  <a:srgbClr val="0070C0"/>
                </a:solidFill>
                <a:latin typeface="標楷體" panose="03000509000000000000" pitchFamily="65" charset="-120"/>
                <a:ea typeface="標楷體" panose="03000509000000000000" pitchFamily="65" charset="-120"/>
              </a:rPr>
              <a:t>裏</a:t>
            </a:r>
            <a:r>
              <a:rPr lang="zh-TW" altLang="en-US" sz="4800" b="1" dirty="0" smtClean="0">
                <a:solidFill>
                  <a:srgbClr val="0070C0"/>
                </a:solidFill>
                <a:latin typeface="標楷體" panose="03000509000000000000" pitchFamily="65" charset="-120"/>
                <a:ea typeface="標楷體" panose="03000509000000000000" pitchFamily="65" charset="-120"/>
              </a:rPr>
              <a:t>來？</a:t>
            </a:r>
            <a:endParaRPr lang="zh-TW" altLang="en-US" sz="4800" b="1" dirty="0">
              <a:solidFill>
                <a:srgbClr val="0070C0"/>
              </a:solidFill>
              <a:latin typeface="標楷體" panose="03000509000000000000" pitchFamily="65" charset="-120"/>
              <a:ea typeface="標楷體" panose="03000509000000000000" pitchFamily="65" charset="-120"/>
            </a:endParaRPr>
          </a:p>
        </p:txBody>
      </p:sp>
      <p:pic>
        <p:nvPicPr>
          <p:cNvPr id="3074" name="Picture 2" descr="Blonde girl filling glass of wa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27624" y="196961"/>
            <a:ext cx="3275952" cy="327595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7201557" y="657581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3076" name="Picture 4" descr="Asian girl washes f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1233" y="3581401"/>
            <a:ext cx="4332343" cy="28859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Young man cooking fresh food at home and opening lid of steaming po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3780" y="2498836"/>
            <a:ext cx="4489997" cy="299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6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365126"/>
            <a:ext cx="8653096" cy="1325563"/>
          </a:xfrm>
        </p:spPr>
        <p:txBody>
          <a:bodyPr/>
          <a:lstStyle/>
          <a:p>
            <a:r>
              <a:rPr lang="zh-TW" altLang="en-US" dirty="0">
                <a:solidFill>
                  <a:srgbClr val="0070C0"/>
                </a:solidFill>
                <a:latin typeface="標楷體" panose="03000509000000000000" pitchFamily="65" charset="-120"/>
                <a:ea typeface="標楷體" panose="03000509000000000000" pitchFamily="65" charset="-120"/>
              </a:rPr>
              <a:t>雖然香港有</a:t>
            </a:r>
            <a:r>
              <a:rPr lang="zh-TW" altLang="en-US" dirty="0" smtClean="0">
                <a:solidFill>
                  <a:srgbClr val="0070C0"/>
                </a:solidFill>
                <a:latin typeface="標楷體" panose="03000509000000000000" pitchFamily="65" charset="-120"/>
                <a:ea typeface="標楷體" panose="03000509000000000000" pitchFamily="65" charset="-120"/>
              </a:rPr>
              <a:t>不少水塘</a:t>
            </a:r>
            <a:r>
              <a:rPr lang="zh-TW" altLang="en-US" dirty="0">
                <a:solidFill>
                  <a:srgbClr val="0070C0"/>
                </a:solidFill>
                <a:latin typeface="標楷體" panose="03000509000000000000" pitchFamily="65" charset="-120"/>
                <a:ea typeface="標楷體" panose="03000509000000000000" pitchFamily="65" charset="-120"/>
              </a:rPr>
              <a:t>收集</a:t>
            </a:r>
            <a:r>
              <a:rPr lang="zh-TW" altLang="en-US" dirty="0" smtClean="0">
                <a:solidFill>
                  <a:srgbClr val="0070C0"/>
                </a:solidFill>
                <a:latin typeface="標楷體" panose="03000509000000000000" pitchFamily="65" charset="-120"/>
                <a:ea typeface="標楷體" panose="03000509000000000000" pitchFamily="65" charset="-120"/>
              </a:rPr>
              <a:t>雨水</a:t>
            </a:r>
            <a:r>
              <a:rPr lang="en-GB" altLang="zh-TW" dirty="0">
                <a:solidFill>
                  <a:srgbClr val="0070C0"/>
                </a:solidFill>
                <a:latin typeface="標楷體" panose="03000509000000000000" pitchFamily="65" charset="-120"/>
                <a:ea typeface="標楷體" panose="03000509000000000000" pitchFamily="65" charset="-120"/>
              </a:rPr>
              <a:t>……</a:t>
            </a:r>
            <a:endParaRPr lang="zh-TW" altLang="en-US" dirty="0">
              <a:solidFill>
                <a:srgbClr val="0070C0"/>
              </a:solidFill>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449978" y="1825625"/>
            <a:ext cx="7886700" cy="4351338"/>
          </a:xfrm>
        </p:spPr>
        <p:txBody>
          <a:bodyPr/>
          <a:lstStyle/>
          <a:p>
            <a:endParaRPr lang="zh-TW" altLang="en-US"/>
          </a:p>
        </p:txBody>
      </p:sp>
      <p:sp>
        <p:nvSpPr>
          <p:cNvPr id="4" name="文字方塊 4"/>
          <p:cNvSpPr txBox="1"/>
          <p:nvPr/>
        </p:nvSpPr>
        <p:spPr>
          <a:xfrm>
            <a:off x="6191165" y="6355520"/>
            <a:ext cx="295283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rPr>
              <a:t>圖片來源：</a:t>
            </a:r>
            <a:r>
              <a:rPr lang="zh-TW"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3"/>
              </a:rPr>
              <a:t>水務署</a:t>
            </a:r>
            <a:r>
              <a:rPr lang="zh-CN"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zh-HK" altLang="en-US" sz="1100" dirty="0">
                <a:latin typeface="Times New Roman" panose="02020603050405020304" pitchFamily="18" charset="0"/>
                <a:cs typeface="Times New Roman" panose="02020603050405020304" pitchFamily="18" charset="0"/>
              </a:rPr>
              <a:t> </a:t>
            </a:r>
            <a:r>
              <a:rPr lang="en-US" altLang="zh-HK" sz="1100" dirty="0" smtClean="0">
                <a:latin typeface="Times New Roman" panose="02020603050405020304" pitchFamily="18" charset="0"/>
                <a:cs typeface="Times New Roman" panose="02020603050405020304" pitchFamily="18" charset="0"/>
              </a:rPr>
              <a:t>www.freepik.com</a:t>
            </a:r>
            <a:endPar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9887" y="1530580"/>
            <a:ext cx="4250306" cy="2275873"/>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9977" y="1530581"/>
            <a:ext cx="4044910" cy="2275873"/>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9978" y="3786653"/>
            <a:ext cx="4250306" cy="2370508"/>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85283" y="3816356"/>
            <a:ext cx="4044910" cy="2370508"/>
          </a:xfrm>
          <a:prstGeom prst="rect">
            <a:avLst/>
          </a:prstGeom>
        </p:spPr>
      </p:pic>
    </p:spTree>
    <p:extLst>
      <p:ext uri="{BB962C8B-B14F-4D97-AF65-F5344CB8AC3E}">
        <p14:creationId xmlns:p14="http://schemas.microsoft.com/office/powerpoint/2010/main" val="3585785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5" y="193485"/>
            <a:ext cx="8618484" cy="1325563"/>
          </a:xfrm>
        </p:spPr>
        <p:txBody>
          <a:bodyPr>
            <a:normAutofit/>
          </a:bodyPr>
          <a:lstStyle/>
          <a:p>
            <a:r>
              <a:rPr lang="zh-TW" altLang="en-US" sz="3200" b="1" dirty="0" smtClean="0">
                <a:solidFill>
                  <a:srgbClr val="0070C0"/>
                </a:solidFill>
                <a:latin typeface="標楷體" panose="03000509000000000000" pitchFamily="65" charset="-120"/>
                <a:ea typeface="標楷體" panose="03000509000000000000" pitchFamily="65" charset="-120"/>
              </a:rPr>
              <a:t>但是只</a:t>
            </a:r>
            <a:r>
              <a:rPr lang="zh-TW" altLang="en-US" sz="3200" b="1" dirty="0">
                <a:solidFill>
                  <a:srgbClr val="0070C0"/>
                </a:solidFill>
                <a:latin typeface="標楷體" panose="03000509000000000000" pitchFamily="65" charset="-120"/>
                <a:ea typeface="標楷體" panose="03000509000000000000" pitchFamily="65" charset="-120"/>
              </a:rPr>
              <a:t>靠本地的水塘收集雨水</a:t>
            </a:r>
            <a:r>
              <a:rPr lang="zh-TW" altLang="en-US" sz="3200" b="1" dirty="0" smtClean="0">
                <a:solidFill>
                  <a:srgbClr val="0070C0"/>
                </a:solidFill>
                <a:latin typeface="標楷體" panose="03000509000000000000" pitchFamily="65" charset="-120"/>
                <a:ea typeface="標楷體" panose="03000509000000000000" pitchFamily="65" charset="-120"/>
              </a:rPr>
              <a:t>，能滿足的</a:t>
            </a:r>
            <a:r>
              <a:rPr lang="zh-TW" altLang="en-US" sz="3200" b="1" dirty="0">
                <a:solidFill>
                  <a:srgbClr val="0070C0"/>
                </a:solidFill>
                <a:latin typeface="標楷體" panose="03000509000000000000" pitchFamily="65" charset="-120"/>
                <a:ea typeface="標楷體" panose="03000509000000000000" pitchFamily="65" charset="-120"/>
              </a:rPr>
              <a:t>食水需求嗎？</a:t>
            </a:r>
          </a:p>
        </p:txBody>
      </p:sp>
      <p:sp>
        <p:nvSpPr>
          <p:cNvPr id="3" name="Content Placeholder 2"/>
          <p:cNvSpPr>
            <a:spLocks noGrp="1"/>
          </p:cNvSpPr>
          <p:nvPr>
            <p:ph idx="1"/>
          </p:nvPr>
        </p:nvSpPr>
        <p:spPr>
          <a:xfrm>
            <a:off x="289035" y="1704812"/>
            <a:ext cx="2932386" cy="1606620"/>
          </a:xfrm>
        </p:spPr>
        <p:txBody>
          <a:bodyPr>
            <a:normAutofit/>
          </a:bodyPr>
          <a:lstStyle/>
          <a:p>
            <a:pPr marL="0" indent="0" algn="just">
              <a:buNone/>
            </a:pPr>
            <a:r>
              <a:rPr lang="en-US" altLang="zh-TW" dirty="0" smtClean="0">
                <a:solidFill>
                  <a:srgbClr val="000099"/>
                </a:solidFill>
                <a:latin typeface="Times" panose="02020603050405020304" pitchFamily="18" charset="0"/>
                <a:ea typeface="標楷體" panose="03000509000000000000" pitchFamily="65" charset="-120"/>
              </a:rPr>
              <a:t>2020</a:t>
            </a:r>
            <a:r>
              <a:rPr lang="zh-TW" altLang="en-US" dirty="0" smtClean="0">
                <a:solidFill>
                  <a:srgbClr val="000099"/>
                </a:solidFill>
                <a:latin typeface="Times" panose="02020603050405020304" pitchFamily="18" charset="0"/>
                <a:ea typeface="標楷體" panose="03000509000000000000" pitchFamily="65" charset="-120"/>
              </a:rPr>
              <a:t>年</a:t>
            </a:r>
            <a:r>
              <a:rPr lang="zh-TW" altLang="en-US" dirty="0">
                <a:solidFill>
                  <a:srgbClr val="000099"/>
                </a:solidFill>
                <a:latin typeface="Times" panose="02020603050405020304" pitchFamily="18" charset="0"/>
                <a:ea typeface="標楷體" panose="03000509000000000000" pitchFamily="65" charset="-120"/>
              </a:rPr>
              <a:t>香港的總食水用量：</a:t>
            </a:r>
            <a:r>
              <a:rPr lang="en-US" altLang="zh-TW" dirty="0" smtClean="0">
                <a:solidFill>
                  <a:srgbClr val="000099"/>
                </a:solidFill>
                <a:latin typeface="Times" panose="02020603050405020304" pitchFamily="18" charset="0"/>
                <a:ea typeface="標楷體" panose="03000509000000000000" pitchFamily="65" charset="-120"/>
              </a:rPr>
              <a:t>1027</a:t>
            </a:r>
            <a:r>
              <a:rPr lang="zh-TW" altLang="en-US" dirty="0">
                <a:solidFill>
                  <a:srgbClr val="000099"/>
                </a:solidFill>
                <a:latin typeface="Times" panose="02020603050405020304" pitchFamily="18" charset="0"/>
                <a:ea typeface="標楷體" panose="03000509000000000000" pitchFamily="65" charset="-120"/>
              </a:rPr>
              <a:t>百萬</a:t>
            </a:r>
            <a:r>
              <a:rPr lang="zh-TW" altLang="en-US" dirty="0" smtClean="0">
                <a:solidFill>
                  <a:srgbClr val="000099"/>
                </a:solidFill>
                <a:latin typeface="Times" panose="02020603050405020304" pitchFamily="18" charset="0"/>
                <a:ea typeface="標楷體" panose="03000509000000000000" pitchFamily="65" charset="-120"/>
              </a:rPr>
              <a:t>立方米</a:t>
            </a:r>
            <a:endParaRPr lang="en-GB" altLang="zh-TW" dirty="0" smtClean="0">
              <a:solidFill>
                <a:srgbClr val="000099"/>
              </a:solidFill>
              <a:latin typeface="Times" panose="02020603050405020304" pitchFamily="18" charset="0"/>
              <a:ea typeface="標楷體" panose="03000509000000000000" pitchFamily="65" charset="-120"/>
            </a:endParaRPr>
          </a:p>
          <a:p>
            <a:pPr algn="just"/>
            <a:endParaRPr lang="en-GB" altLang="zh-TW" dirty="0">
              <a:solidFill>
                <a:srgbClr val="0070C0"/>
              </a:solidFill>
              <a:effectLst>
                <a:outerShdw blurRad="38100" dist="38100" dir="2700000" algn="tl">
                  <a:srgbClr val="000000">
                    <a:alpha val="43137"/>
                  </a:srgbClr>
                </a:outerShdw>
              </a:effectLst>
              <a:latin typeface="Times" panose="02020603050405020304" pitchFamily="18" charset="0"/>
              <a:ea typeface="標楷體" panose="03000509000000000000" pitchFamily="65" charset="-120"/>
            </a:endParaRPr>
          </a:p>
          <a:p>
            <a:pPr algn="just"/>
            <a:endParaRPr lang="zh-TW" altLang="en-US" dirty="0">
              <a:solidFill>
                <a:srgbClr val="0070C0"/>
              </a:solidFill>
              <a:effectLst>
                <a:outerShdw blurRad="38100" dist="38100" dir="2700000" algn="tl">
                  <a:srgbClr val="000000">
                    <a:alpha val="43137"/>
                  </a:srgbClr>
                </a:outerShdw>
              </a:effectLst>
              <a:latin typeface="Times" panose="02020603050405020304" pitchFamily="18" charset="0"/>
              <a:ea typeface="標楷體" panose="03000509000000000000" pitchFamily="65" charset="-12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801" y="1386015"/>
            <a:ext cx="5517931" cy="4740167"/>
          </a:xfrm>
          <a:prstGeom prst="rect">
            <a:avLst/>
          </a:prstGeom>
        </p:spPr>
      </p:pic>
      <p:sp>
        <p:nvSpPr>
          <p:cNvPr id="5" name="文字方塊 4">
            <a:hlinkClick r:id="rId4"/>
          </p:cNvPr>
          <p:cNvSpPr txBox="1"/>
          <p:nvPr/>
        </p:nvSpPr>
        <p:spPr>
          <a:xfrm>
            <a:off x="7676721" y="6149225"/>
            <a:ext cx="1327579" cy="2632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rPr>
              <a:t>資料</a:t>
            </a:r>
            <a:r>
              <a:rPr lang="zh-HK"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rPr>
              <a:t>來源：</a:t>
            </a:r>
            <a:r>
              <a:rPr lang="zh-TW" altLang="en-US" sz="1100" dirty="0">
                <a:solidFill>
                  <a:schemeClr val="tx1">
                    <a:lumMod val="95000"/>
                    <a:lumOff val="5000"/>
                  </a:schemeClr>
                </a:solidFill>
                <a:latin typeface="Times New Roman" panose="02020603050405020304" pitchFamily="18" charset="0"/>
                <a:cs typeface="Times New Roman" panose="02020603050405020304" pitchFamily="18" charset="0"/>
                <a:hlinkClick r:id="rId5"/>
              </a:rPr>
              <a:t>水務</a:t>
            </a:r>
            <a:r>
              <a:rPr lang="zh-TW"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5"/>
              </a:rPr>
              <a:t>署</a:t>
            </a:r>
            <a:endPar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098" name="Picture 2" descr="Inequality icon vector image Can be used for Homeles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2689" y="3311432"/>
            <a:ext cx="2837793" cy="283779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145518" y="3162073"/>
            <a:ext cx="637536" cy="25750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4"/>
          <p:cNvSpPr txBox="1"/>
          <p:nvPr/>
        </p:nvSpPr>
        <p:spPr>
          <a:xfrm>
            <a:off x="1187998" y="6149225"/>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4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65592"/>
            <a:ext cx="8198827" cy="1325563"/>
          </a:xfrm>
        </p:spPr>
        <p:txBody>
          <a:bodyPr>
            <a:normAutofit/>
          </a:bodyPr>
          <a:lstStyle/>
          <a:p>
            <a:r>
              <a:rPr lang="zh-TW" altLang="en-US" sz="3400" b="1" dirty="0">
                <a:solidFill>
                  <a:srgbClr val="0070C0"/>
                </a:solidFill>
                <a:latin typeface="標楷體" panose="03000509000000000000" pitchFamily="65" charset="-120"/>
                <a:ea typeface="標楷體" panose="03000509000000000000" pitchFamily="65" charset="-120"/>
              </a:rPr>
              <a:t>假如香港制水</a:t>
            </a:r>
            <a:r>
              <a:rPr lang="zh-TW" altLang="en-US" sz="3400" b="1" dirty="0" smtClean="0">
                <a:solidFill>
                  <a:srgbClr val="0070C0"/>
                </a:solidFill>
                <a:latin typeface="標楷體" panose="03000509000000000000" pitchFamily="65" charset="-120"/>
                <a:ea typeface="標楷體" panose="03000509000000000000" pitchFamily="65" charset="-120"/>
              </a:rPr>
              <a:t>，你</a:t>
            </a:r>
            <a:r>
              <a:rPr lang="zh-TW" altLang="en-US" sz="3400" b="1" dirty="0">
                <a:solidFill>
                  <a:srgbClr val="0070C0"/>
                </a:solidFill>
                <a:latin typeface="標楷體" panose="03000509000000000000" pitchFamily="65" charset="-120"/>
                <a:ea typeface="標楷體" panose="03000509000000000000" pitchFamily="65" charset="-120"/>
              </a:rPr>
              <a:t>的生活會有什麼影響呢？</a:t>
            </a:r>
          </a:p>
        </p:txBody>
      </p:sp>
      <p:sp>
        <p:nvSpPr>
          <p:cNvPr id="3" name="Content Placeholder 2"/>
          <p:cNvSpPr>
            <a:spLocks noGrp="1"/>
          </p:cNvSpPr>
          <p:nvPr>
            <p:ph idx="1"/>
          </p:nvPr>
        </p:nvSpPr>
        <p:spPr/>
        <p:txBody>
          <a:bodyPr/>
          <a:lstStyle/>
          <a:p>
            <a:endParaRPr lang="zh-TW" altLang="en-US"/>
          </a:p>
        </p:txBody>
      </p:sp>
      <p:pic>
        <p:nvPicPr>
          <p:cNvPr id="4" name="Pictur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0769" y="1481962"/>
            <a:ext cx="8002461" cy="4351338"/>
          </a:xfrm>
          <a:prstGeom prst="rect">
            <a:avLst/>
          </a:prstGeom>
        </p:spPr>
      </p:pic>
      <p:sp>
        <p:nvSpPr>
          <p:cNvPr id="5" name="文字方塊 4"/>
          <p:cNvSpPr txBox="1"/>
          <p:nvPr/>
        </p:nvSpPr>
        <p:spPr>
          <a:xfrm>
            <a:off x="3794067" y="5822519"/>
            <a:ext cx="4837044" cy="338554"/>
          </a:xfrm>
          <a:prstGeom prst="rect">
            <a:avLst/>
          </a:prstGeom>
          <a:noFill/>
        </p:spPr>
        <p:txBody>
          <a:bodyPr wrap="square" rtlCol="0">
            <a:spAutoFit/>
          </a:bodyPr>
          <a:lstStyle/>
          <a:p>
            <a:pPr algn="r"/>
            <a:r>
              <a:rPr lang="zh-TW" altLang="en-US" sz="1600" dirty="0" smtClean="0"/>
              <a:t>資料來源</a:t>
            </a:r>
            <a:r>
              <a:rPr lang="en-US" altLang="zh-TW" sz="1600" dirty="0" smtClean="0"/>
              <a:t>︰</a:t>
            </a:r>
            <a:r>
              <a:rPr lang="zh-TW" altLang="en-US" sz="1600" dirty="0" smtClean="0"/>
              <a:t>鏗鏘集</a:t>
            </a:r>
            <a:r>
              <a:rPr lang="en-US" altLang="zh-TW" sz="1600" dirty="0" smtClean="0"/>
              <a:t>—</a:t>
            </a:r>
            <a:r>
              <a:rPr lang="zh-TW" altLang="en-US" sz="1600" dirty="0" smtClean="0"/>
              <a:t>珍惜</a:t>
            </a:r>
            <a:r>
              <a:rPr lang="zh-TW" altLang="en-US" sz="1600" dirty="0"/>
              <a:t>水</a:t>
            </a:r>
            <a:r>
              <a:rPr lang="zh-TW" altLang="en-US" sz="1600" dirty="0" smtClean="0"/>
              <a:t>資源</a:t>
            </a:r>
            <a:endParaRPr lang="zh-HK" altLang="en-US" sz="1600" dirty="0"/>
          </a:p>
        </p:txBody>
      </p:sp>
      <p:sp>
        <p:nvSpPr>
          <p:cNvPr id="6" name="文字方塊 4"/>
          <p:cNvSpPr txBox="1"/>
          <p:nvPr/>
        </p:nvSpPr>
        <p:spPr>
          <a:xfrm>
            <a:off x="7201557" y="657581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97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00" y="97709"/>
            <a:ext cx="8827750" cy="2159165"/>
          </a:xfrm>
        </p:spPr>
        <p:txBody>
          <a:bodyPr>
            <a:noAutofit/>
          </a:bodyPr>
          <a:lstStyle/>
          <a:p>
            <a:pPr hangingPunct="0">
              <a:lnSpc>
                <a:spcPct val="100000"/>
              </a:lnSpc>
            </a:pPr>
            <a:r>
              <a:rPr lang="en-US" altLang="zh-TW" sz="32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1960</a:t>
            </a:r>
            <a:r>
              <a:rPr lang="zh-TW" altLang="en-US" sz="3200" b="1" dirty="0" smtClean="0">
                <a:solidFill>
                  <a:srgbClr val="0070C0"/>
                </a:solidFill>
                <a:latin typeface="標楷體" panose="03000509000000000000" pitchFamily="65" charset="-120"/>
                <a:ea typeface="標楷體" panose="03000509000000000000" pitchFamily="65" charset="-120"/>
              </a:rPr>
              <a:t>年代初期，</a:t>
            </a:r>
            <a:r>
              <a:rPr lang="zh-CN" altLang="en-US" sz="3200" b="1" dirty="0">
                <a:solidFill>
                  <a:srgbClr val="0070C0"/>
                </a:solidFill>
                <a:latin typeface="標楷體" panose="03000509000000000000" pitchFamily="65" charset="-120"/>
                <a:ea typeface="標楷體" panose="03000509000000000000" pitchFamily="65" charset="-120"/>
              </a:rPr>
              <a:t>當</a:t>
            </a:r>
            <a:r>
              <a:rPr lang="zh-TW" altLang="en-US" sz="3200" b="1" dirty="0" smtClean="0">
                <a:solidFill>
                  <a:srgbClr val="0070C0"/>
                </a:solidFill>
                <a:latin typeface="標楷體" panose="03000509000000000000" pitchFamily="65" charset="-120"/>
                <a:ea typeface="標楷體" panose="03000509000000000000" pitchFamily="65" charset="-120"/>
              </a:rPr>
              <a:t>廣東也</a:t>
            </a:r>
            <a:r>
              <a:rPr lang="zh-CN" altLang="en-US" sz="3200" b="1" dirty="0">
                <a:solidFill>
                  <a:srgbClr val="0070C0"/>
                </a:solidFill>
                <a:latin typeface="標楷體" panose="03000509000000000000" pitchFamily="65" charset="-120"/>
                <a:ea typeface="標楷體" panose="03000509000000000000" pitchFamily="65" charset="-120"/>
              </a:rPr>
              <a:t>正在</a:t>
            </a:r>
            <a:r>
              <a:rPr lang="zh-TW" altLang="en-US" sz="3200" b="1" dirty="0" smtClean="0">
                <a:solidFill>
                  <a:srgbClr val="0070C0"/>
                </a:solidFill>
                <a:latin typeface="標楷體" panose="03000509000000000000" pitchFamily="65" charset="-120"/>
                <a:ea typeface="標楷體" panose="03000509000000000000" pitchFamily="65" charset="-120"/>
              </a:rPr>
              <a:t>遭受</a:t>
            </a:r>
            <a:r>
              <a:rPr lang="zh-TW" altLang="en-US" sz="3200" b="1" dirty="0">
                <a:solidFill>
                  <a:srgbClr val="0070C0"/>
                </a:solidFill>
                <a:latin typeface="標楷體" panose="03000509000000000000" pitchFamily="65" charset="-120"/>
                <a:ea typeface="標楷體" panose="03000509000000000000" pitchFamily="65" charset="-120"/>
              </a:rPr>
              <a:t>曠日持久的</a:t>
            </a:r>
            <a:r>
              <a:rPr lang="zh-TW" altLang="en-US" sz="3200" b="1" dirty="0" smtClean="0">
                <a:solidFill>
                  <a:srgbClr val="0070C0"/>
                </a:solidFill>
                <a:latin typeface="標楷體" panose="03000509000000000000" pitchFamily="65" charset="-120"/>
                <a:ea typeface="標楷體" panose="03000509000000000000" pitchFamily="65" charset="-120"/>
              </a:rPr>
              <a:t>大旱，</a:t>
            </a:r>
            <a:r>
              <a:rPr lang="zh-TW" altLang="en-US" sz="3200" b="1" dirty="0">
                <a:solidFill>
                  <a:srgbClr val="0070C0"/>
                </a:solidFill>
                <a:latin typeface="標楷體" panose="03000509000000000000" pitchFamily="65" charset="-120"/>
                <a:ea typeface="標楷體" panose="03000509000000000000" pitchFamily="65" charset="-120"/>
              </a:rPr>
              <a:t>內地為了供水給香港，幾萬</a:t>
            </a:r>
            <a:r>
              <a:rPr lang="zh-TW" altLang="en-US" sz="3200" b="1" dirty="0" smtClean="0">
                <a:solidFill>
                  <a:srgbClr val="0070C0"/>
                </a:solidFill>
                <a:latin typeface="標楷體" panose="03000509000000000000" pitchFamily="65" charset="-120"/>
                <a:ea typeface="標楷體" panose="03000509000000000000" pitchFamily="65" charset="-120"/>
              </a:rPr>
              <a:t>名</a:t>
            </a:r>
            <a:r>
              <a:rPr lang="zh-CN" altLang="en-US" sz="3200" b="1" dirty="0">
                <a:solidFill>
                  <a:srgbClr val="0070C0"/>
                </a:solidFill>
                <a:latin typeface="標楷體" panose="03000509000000000000" pitchFamily="65" charset="-120"/>
                <a:ea typeface="標楷體" panose="03000509000000000000" pitchFamily="65" charset="-120"/>
              </a:rPr>
              <a:t>勞動人民</a:t>
            </a:r>
            <a:r>
              <a:rPr lang="zh-TW" altLang="en-US" sz="3200" b="1" dirty="0">
                <a:solidFill>
                  <a:srgbClr val="0070C0"/>
                </a:solidFill>
                <a:latin typeface="標楷體" panose="03000509000000000000" pitchFamily="65" charset="-120"/>
                <a:ea typeface="標楷體" panose="03000509000000000000" pitchFamily="65" charset="-120"/>
              </a:rPr>
              <a:t>不懼艱難，在施工裝備落後的情況</a:t>
            </a:r>
            <a:r>
              <a:rPr lang="zh-TW" altLang="en-US" sz="3200" b="1" dirty="0" smtClean="0">
                <a:solidFill>
                  <a:srgbClr val="0070C0"/>
                </a:solidFill>
                <a:latin typeface="標楷體" panose="03000509000000000000" pitchFamily="65" charset="-120"/>
                <a:ea typeface="標楷體" panose="03000509000000000000" pitchFamily="65" charset="-120"/>
              </a:rPr>
              <a:t>下，靠</a:t>
            </a:r>
            <a:r>
              <a:rPr lang="zh-TW" altLang="en-US" sz="3200" b="1" dirty="0">
                <a:solidFill>
                  <a:srgbClr val="0070C0"/>
                </a:solidFill>
                <a:latin typeface="標楷體" panose="03000509000000000000" pitchFamily="65" charset="-120"/>
                <a:ea typeface="標楷體" panose="03000509000000000000" pitchFamily="65" charset="-120"/>
              </a:rPr>
              <a:t>肩挑、手鏟興建</a:t>
            </a:r>
            <a:r>
              <a:rPr lang="zh-TW" altLang="en-US" sz="3200" b="1" dirty="0" smtClean="0">
                <a:solidFill>
                  <a:srgbClr val="0070C0"/>
                </a:solidFill>
                <a:latin typeface="標楷體" panose="03000509000000000000" pitchFamily="65" charset="-120"/>
                <a:ea typeface="標楷體" panose="03000509000000000000" pitchFamily="65" charset="-120"/>
              </a:rPr>
              <a:t>設施</a:t>
            </a:r>
            <a:r>
              <a:rPr lang="zh-TW" altLang="en-US" sz="3200" b="1" dirty="0">
                <a:solidFill>
                  <a:srgbClr val="0070C0"/>
                </a:solidFill>
                <a:latin typeface="標楷體" panose="03000509000000000000" pitchFamily="65" charset="-120"/>
                <a:ea typeface="標楷體" panose="03000509000000000000" pitchFamily="65" charset="-120"/>
              </a:rPr>
              <a:t>，</a:t>
            </a:r>
            <a:r>
              <a:rPr lang="zh-TW" altLang="en-US" sz="3200" b="1" dirty="0" smtClean="0">
                <a:solidFill>
                  <a:srgbClr val="0070C0"/>
                </a:solidFill>
                <a:latin typeface="標楷體" panose="03000509000000000000" pitchFamily="65" charset="-120"/>
                <a:ea typeface="標楷體" panose="03000509000000000000" pitchFamily="65" charset="-120"/>
              </a:rPr>
              <a:t>將</a:t>
            </a:r>
            <a:r>
              <a:rPr lang="zh-TW" altLang="en-US" sz="3200" b="1" dirty="0">
                <a:solidFill>
                  <a:srgbClr val="0070C0"/>
                </a:solidFill>
                <a:latin typeface="標楷體" panose="03000509000000000000" pitchFamily="65" charset="-120"/>
                <a:ea typeface="標楷體" panose="03000509000000000000" pitchFamily="65" charset="-120"/>
              </a:rPr>
              <a:t>東江水引至香港</a:t>
            </a:r>
            <a:r>
              <a:rPr lang="zh-TW" altLang="en-US" sz="3200" b="1" dirty="0" smtClean="0">
                <a:solidFill>
                  <a:srgbClr val="0070C0"/>
                </a:solidFill>
                <a:latin typeface="標楷體" panose="03000509000000000000" pitchFamily="65" charset="-120"/>
                <a:ea typeface="標楷體" panose="03000509000000000000" pitchFamily="65" charset="-120"/>
              </a:rPr>
              <a:t>。                  </a:t>
            </a:r>
            <a:endParaRPr lang="zh-TW" altLang="en-US" sz="1400" b="1" dirty="0">
              <a:solidFill>
                <a:srgbClr val="7030A0"/>
              </a:solidFill>
              <a:latin typeface="Arial" panose="020B0604020202020204" pitchFamily="34" charset="0"/>
              <a:ea typeface="標楷體" panose="03000509000000000000" pitchFamily="65" charset="-120"/>
              <a:cs typeface="Arial" panose="020B0604020202020204" pitchFamily="34" charset="0"/>
            </a:endParaRPr>
          </a:p>
        </p:txBody>
      </p:sp>
      <p:pic>
        <p:nvPicPr>
          <p:cNvPr id="2050" name="Picture 2" descr="图示东江供水路线图。"/>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787805"/>
            <a:ext cx="9163051" cy="406510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057899" y="2260729"/>
            <a:ext cx="310515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rPr>
              <a:t>圖片來源：</a:t>
            </a:r>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hlinkClick r:id="rId4"/>
              </a:rPr>
              <a:t>水務</a:t>
            </a:r>
            <a:r>
              <a:rPr lang="zh-HK"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4"/>
              </a:rPr>
              <a:t>署</a:t>
            </a:r>
            <a:r>
              <a:rPr lang="zh-HK"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zh-TW" altLang="en-US" sz="110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5"/>
              </a:rPr>
              <a:t>發展局</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26" name="Picture 2" descr="https://lh3.googleusercontent.com/proxy/D0YujB_TkgnLzZmhCzHUKPQjgKrwvIerI_XwWIpwKKr7fGPyFEuVVrhl3mqB4p---vlxeAd1y3n4dDwWC9OO9URCakYlMrI_PQ"/>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01488" y="2992367"/>
            <a:ext cx="3342512" cy="1795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64年2月，廣東省政府動用大量人力物力，在東江深圳沿線80多公裡，拉開了東深供水工程建設的序幕。 粵港供水供圖"/>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760" y="4106173"/>
            <a:ext cx="2805149" cy="2044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s://www.edb.gov.hk/attachment/tc/curriculum-development/4-key-tasks/moral-civic/PVA%20Props/PVA_Props_1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63142" y="5144106"/>
            <a:ext cx="2080858" cy="1485431"/>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179900" y="2214562"/>
            <a:ext cx="3176953" cy="307777"/>
          </a:xfrm>
          <a:prstGeom prst="rect">
            <a:avLst/>
          </a:prstGeom>
          <a:noFill/>
        </p:spPr>
        <p:txBody>
          <a:bodyPr wrap="square" rtlCol="0">
            <a:spAutoFit/>
          </a:bodyPr>
          <a:lstStyle/>
          <a:p>
            <a:r>
              <a:rPr lang="en-US" altLang="zh-TW" sz="1400" dirty="0">
                <a:latin typeface="Arial" panose="020B0604020202020204" pitchFamily="34" charset="0"/>
                <a:ea typeface="標楷體" panose="03000509000000000000" pitchFamily="65" charset="-120"/>
                <a:cs typeface="Arial" panose="020B0604020202020204" pitchFamily="34" charset="0"/>
              </a:rPr>
              <a:t>[</a:t>
            </a:r>
            <a:r>
              <a:rPr lang="zh-CN" altLang="en-US" sz="1400" dirty="0">
                <a:latin typeface="Arial" panose="020B0604020202020204" pitchFamily="34" charset="0"/>
                <a:ea typeface="標楷體" panose="03000509000000000000" pitchFamily="65" charset="-120"/>
                <a:cs typeface="Arial" panose="020B0604020202020204" pitchFamily="34" charset="0"/>
              </a:rPr>
              <a:t>參考資料：</a:t>
            </a:r>
            <a:r>
              <a:rPr lang="zh-CN"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中新社 </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a:t>
            </a:r>
            <a:r>
              <a:rPr lang="en-US" altLang="zh-CN"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202</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1</a:t>
            </a:r>
            <a:r>
              <a:rPr lang="zh-TW"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年</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4</a:t>
            </a:r>
            <a:r>
              <a:rPr lang="zh-TW"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月</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25</a:t>
            </a:r>
            <a:r>
              <a:rPr lang="zh-TW"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日</a:t>
            </a:r>
            <a:r>
              <a:rPr lang="en-US" altLang="zh-TW" sz="1400" dirty="0">
                <a:latin typeface="Arial" panose="020B0604020202020204" pitchFamily="34" charset="0"/>
                <a:ea typeface="標楷體" panose="03000509000000000000" pitchFamily="65" charset="-120"/>
                <a:cs typeface="Arial" panose="020B0604020202020204" pitchFamily="34" charset="0"/>
                <a:hlinkClick r:id="rId9"/>
              </a:rPr>
              <a:t>)</a:t>
            </a:r>
            <a:r>
              <a:rPr lang="en-US" altLang="zh-TW" sz="1400" dirty="0">
                <a:latin typeface="Arial" panose="020B0604020202020204" pitchFamily="34" charset="0"/>
                <a:ea typeface="標楷體" panose="03000509000000000000" pitchFamily="65" charset="-120"/>
                <a:cs typeface="Arial" panose="020B0604020202020204" pitchFamily="34" charset="0"/>
              </a:rPr>
              <a:t>]</a:t>
            </a:r>
            <a:endParaRPr lang="zh-HK" altLang="en-US" sz="1400" dirty="0"/>
          </a:p>
        </p:txBody>
      </p:sp>
    </p:spTree>
    <p:extLst>
      <p:ext uri="{BB962C8B-B14F-4D97-AF65-F5344CB8AC3E}">
        <p14:creationId xmlns:p14="http://schemas.microsoft.com/office/powerpoint/2010/main" val="167689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0"/>
            <a:ext cx="8214360" cy="1433384"/>
          </a:xfrm>
        </p:spPr>
        <p:txBody>
          <a:bodyPr>
            <a:noAutofit/>
          </a:bodyPr>
          <a:lstStyle/>
          <a:p>
            <a:pPr algn="just" hangingPunct="0"/>
            <a:r>
              <a:rPr lang="zh-TW" altLang="en-US" sz="2800" b="1" dirty="0" smtClean="0">
                <a:solidFill>
                  <a:srgbClr val="0070C0"/>
                </a:solidFill>
                <a:latin typeface="標楷體" panose="03000509000000000000" pitchFamily="65" charset="-120"/>
                <a:ea typeface="標楷體" panose="03000509000000000000" pitchFamily="65" charset="-120"/>
              </a:rPr>
              <a:t>政府與內地簽訂供水協約，按規定水價購買用水。自此，每年</a:t>
            </a:r>
            <a:r>
              <a:rPr lang="zh-TW" altLang="en-US" sz="2800" b="1" dirty="0">
                <a:solidFill>
                  <a:srgbClr val="0070C0"/>
                </a:solidFill>
                <a:latin typeface="標楷體" panose="03000509000000000000" pitchFamily="65" charset="-120"/>
                <a:ea typeface="標楷體" panose="03000509000000000000" pitchFamily="65" charset="-120"/>
              </a:rPr>
              <a:t>香港</a:t>
            </a:r>
            <a:r>
              <a:rPr lang="zh-TW" altLang="en-US" sz="2800" b="1" dirty="0" smtClean="0">
                <a:solidFill>
                  <a:srgbClr val="0070C0"/>
                </a:solidFill>
                <a:latin typeface="標楷體" panose="03000509000000000000" pitchFamily="65" charset="-120"/>
                <a:ea typeface="標楷體" panose="03000509000000000000" pitchFamily="65" charset="-120"/>
              </a:rPr>
              <a:t>均</a:t>
            </a:r>
            <a:r>
              <a:rPr lang="zh-CN" altLang="en-US" sz="2800" b="1" dirty="0">
                <a:solidFill>
                  <a:srgbClr val="0070C0"/>
                </a:solidFill>
                <a:latin typeface="標楷體" panose="03000509000000000000" pitchFamily="65" charset="-120"/>
                <a:ea typeface="標楷體" panose="03000509000000000000" pitchFamily="65" charset="-120"/>
              </a:rPr>
              <a:t>預留</a:t>
            </a:r>
            <a:r>
              <a:rPr lang="zh-TW" altLang="en-US" sz="2800" b="1" dirty="0" smtClean="0">
                <a:solidFill>
                  <a:srgbClr val="0070C0"/>
                </a:solidFill>
                <a:latin typeface="標楷體" panose="03000509000000000000" pitchFamily="65" charset="-120"/>
                <a:ea typeface="標楷體" panose="03000509000000000000" pitchFamily="65" charset="-120"/>
              </a:rPr>
              <a:t>購買</a:t>
            </a:r>
            <a:r>
              <a:rPr lang="zh-TW" altLang="en-US" sz="2800" b="1" dirty="0">
                <a:solidFill>
                  <a:srgbClr val="0070C0"/>
                </a:solidFill>
                <a:latin typeface="標楷體" panose="03000509000000000000" pitchFamily="65" charset="-120"/>
                <a:ea typeface="標楷體" panose="03000509000000000000" pitchFamily="65" charset="-120"/>
              </a:rPr>
              <a:t>東</a:t>
            </a:r>
            <a:r>
              <a:rPr lang="zh-TW" altLang="en-US" sz="2800" b="1" dirty="0" smtClean="0">
                <a:solidFill>
                  <a:srgbClr val="0070C0"/>
                </a:solidFill>
                <a:latin typeface="標楷體" panose="03000509000000000000" pitchFamily="65" charset="-120"/>
                <a:ea typeface="標楷體" panose="03000509000000000000" pitchFamily="65" charset="-120"/>
              </a:rPr>
              <a:t>江水</a:t>
            </a:r>
            <a:r>
              <a:rPr lang="zh-TW" altLang="en-US" sz="2800" b="1" dirty="0">
                <a:solidFill>
                  <a:srgbClr val="0070C0"/>
                </a:solidFill>
                <a:latin typeface="標楷體" panose="03000509000000000000" pitchFamily="65" charset="-120"/>
                <a:ea typeface="標楷體" panose="03000509000000000000" pitchFamily="65" charset="-120"/>
              </a:rPr>
              <a:t>的</a:t>
            </a:r>
            <a:r>
              <a:rPr lang="zh-CN" altLang="en-US" sz="2800" b="1" dirty="0">
                <a:solidFill>
                  <a:srgbClr val="0070C0"/>
                </a:solidFill>
                <a:latin typeface="標楷體" panose="03000509000000000000" pitchFamily="65" charset="-120"/>
                <a:ea typeface="標楷體" panose="03000509000000000000" pitchFamily="65" charset="-120"/>
              </a:rPr>
              <a:t>開支</a:t>
            </a:r>
            <a:r>
              <a:rPr lang="zh-TW" altLang="en-US" sz="3200" b="1" dirty="0" smtClean="0">
                <a:solidFill>
                  <a:srgbClr val="0070C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7581900" y="6198842"/>
            <a:ext cx="15621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100" dirty="0" smtClean="0">
                <a:latin typeface="Times New Roman" panose="02020603050405020304" pitchFamily="18" charset="0"/>
                <a:cs typeface="Times New Roman" panose="02020603050405020304" pitchFamily="18" charset="0"/>
              </a:rPr>
              <a:t>資料來源：</a:t>
            </a:r>
            <a:r>
              <a:rPr lang="zh-CN" altLang="en-US" sz="1100" dirty="0" smtClean="0">
                <a:latin typeface="Times New Roman" panose="02020603050405020304" pitchFamily="18" charset="0"/>
                <a:cs typeface="Times New Roman" panose="02020603050405020304" pitchFamily="18" charset="0"/>
                <a:hlinkClick r:id="rId3"/>
              </a:rPr>
              <a:t>水務署</a:t>
            </a:r>
            <a:endParaRPr lang="zh-HK" altLang="en-US" sz="1100" dirty="0">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604150008"/>
              </p:ext>
            </p:extLst>
          </p:nvPr>
        </p:nvGraphicFramePr>
        <p:xfrm>
          <a:off x="0" y="1163430"/>
          <a:ext cx="9144000" cy="5035411"/>
        </p:xfrm>
        <a:graphic>
          <a:graphicData uri="http://schemas.openxmlformats.org/drawingml/2006/chart">
            <c:chart xmlns:c="http://schemas.openxmlformats.org/drawingml/2006/chart" xmlns:r="http://schemas.openxmlformats.org/officeDocument/2006/relationships" r:id="rId4"/>
          </a:graphicData>
        </a:graphic>
      </p:graphicFrame>
      <p:sp>
        <p:nvSpPr>
          <p:cNvPr id="6" name="文字方塊 4"/>
          <p:cNvSpPr txBox="1"/>
          <p:nvPr/>
        </p:nvSpPr>
        <p:spPr>
          <a:xfrm>
            <a:off x="7191047" y="659639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73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88926"/>
            <a:ext cx="8562975" cy="1675340"/>
          </a:xfrm>
        </p:spPr>
        <p:txBody>
          <a:bodyPr>
            <a:normAutofit/>
          </a:bodyPr>
          <a:lstStyle/>
          <a:p>
            <a:pPr algn="just"/>
            <a:r>
              <a:rPr lang="zh-TW" altLang="en-US" sz="2800" b="1" dirty="0">
                <a:solidFill>
                  <a:srgbClr val="0070C0"/>
                </a:solidFill>
                <a:latin typeface="標楷體" panose="03000509000000000000" pitchFamily="65" charset="-120"/>
                <a:ea typeface="標楷體" panose="03000509000000000000" pitchFamily="65" charset="-120"/>
              </a:rPr>
              <a:t>當有了持續穩定供應的東江水後，</a:t>
            </a:r>
            <a:r>
              <a:rPr lang="en-US" altLang="zh-TW" sz="2800" b="1" dirty="0">
                <a:solidFill>
                  <a:srgbClr val="0070C0"/>
                </a:solidFill>
                <a:latin typeface="標楷體" panose="03000509000000000000" pitchFamily="65" charset="-120"/>
                <a:ea typeface="標楷體" panose="03000509000000000000" pitchFamily="65" charset="-120"/>
              </a:rPr>
              <a:t>1982</a:t>
            </a:r>
            <a:r>
              <a:rPr lang="zh-TW" altLang="en-US" sz="2800" b="1" dirty="0">
                <a:solidFill>
                  <a:srgbClr val="0070C0"/>
                </a:solidFill>
                <a:latin typeface="標楷體" panose="03000509000000000000" pitchFamily="65" charset="-120"/>
                <a:ea typeface="標楷體" panose="03000509000000000000" pitchFamily="65" charset="-120"/>
              </a:rPr>
              <a:t>年</a:t>
            </a:r>
            <a:r>
              <a:rPr lang="en-US" altLang="zh-TW" sz="2800" b="1" dirty="0">
                <a:solidFill>
                  <a:srgbClr val="0070C0"/>
                </a:solidFill>
                <a:latin typeface="標楷體" panose="03000509000000000000" pitchFamily="65" charset="-120"/>
                <a:ea typeface="標楷體" panose="03000509000000000000" pitchFamily="65" charset="-120"/>
              </a:rPr>
              <a:t>6</a:t>
            </a:r>
            <a:r>
              <a:rPr lang="zh-TW" altLang="en-US" sz="2800" b="1" dirty="0" smtClean="0">
                <a:solidFill>
                  <a:srgbClr val="0070C0"/>
                </a:solidFill>
                <a:latin typeface="標楷體" panose="03000509000000000000" pitchFamily="65" charset="-120"/>
                <a:ea typeface="標楷體" panose="03000509000000000000" pitchFamily="65" charset="-120"/>
              </a:rPr>
              <a:t>月起，</a:t>
            </a:r>
            <a:r>
              <a:rPr lang="zh-TW" altLang="en-US" sz="2800" b="1" dirty="0">
                <a:solidFill>
                  <a:srgbClr val="0070C0"/>
                </a:solidFill>
                <a:latin typeface="標楷體" panose="03000509000000000000" pitchFamily="65" charset="-120"/>
                <a:ea typeface="標楷體" panose="03000509000000000000" pitchFamily="65" charset="-120"/>
              </a:rPr>
              <a:t>香港政府</a:t>
            </a:r>
            <a:r>
              <a:rPr lang="zh-TW" altLang="en-US" sz="2800" b="1" dirty="0" smtClean="0">
                <a:solidFill>
                  <a:srgbClr val="0070C0"/>
                </a:solidFill>
                <a:latin typeface="標楷體" panose="03000509000000000000" pitchFamily="65" charset="-120"/>
                <a:ea typeface="標楷體" panose="03000509000000000000" pitchFamily="65" charset="-120"/>
              </a:rPr>
              <a:t>解除多年的用水限制措施，恢復全日供水。</a:t>
            </a:r>
            <a:r>
              <a:rPr lang="en-US" altLang="zh-TW" sz="2800" b="1" dirty="0" smtClean="0">
                <a:solidFill>
                  <a:srgbClr val="0070C0"/>
                </a:solidFill>
                <a:latin typeface="標楷體" panose="03000509000000000000" pitchFamily="65" charset="-120"/>
                <a:ea typeface="標楷體" panose="03000509000000000000" pitchFamily="65" charset="-120"/>
              </a:rPr>
              <a:t/>
            </a:r>
            <a:br>
              <a:rPr lang="en-US" altLang="zh-TW" sz="2800" b="1" dirty="0" smtClean="0">
                <a:solidFill>
                  <a:srgbClr val="0070C0"/>
                </a:solidFill>
                <a:latin typeface="標楷體" panose="03000509000000000000" pitchFamily="65" charset="-120"/>
                <a:ea typeface="標楷體" panose="03000509000000000000" pitchFamily="65" charset="-120"/>
              </a:rPr>
            </a:br>
            <a:r>
              <a:rPr lang="zh-TW" altLang="en-US" sz="2800" b="1" dirty="0" smtClean="0">
                <a:solidFill>
                  <a:srgbClr val="0070C0"/>
                </a:solidFill>
                <a:latin typeface="標楷體" panose="03000509000000000000" pitchFamily="65" charset="-120"/>
                <a:ea typeface="標楷體" panose="03000509000000000000" pitchFamily="65" charset="-120"/>
              </a:rPr>
              <a:t>現時</a:t>
            </a:r>
            <a:r>
              <a:rPr lang="zh-TW" altLang="en-US" sz="2800" b="1" dirty="0">
                <a:solidFill>
                  <a:srgbClr val="0070C0"/>
                </a:solidFill>
                <a:latin typeface="標楷體" panose="03000509000000000000" pitchFamily="65" charset="-120"/>
                <a:ea typeface="標楷體" panose="03000509000000000000" pitchFamily="65" charset="-120"/>
              </a:rPr>
              <a:t>生活在</a:t>
            </a:r>
            <a:r>
              <a:rPr lang="zh-TW" altLang="en-US" sz="2800" b="1" dirty="0" smtClean="0">
                <a:solidFill>
                  <a:srgbClr val="0070C0"/>
                </a:solidFill>
                <a:latin typeface="標楷體" panose="03000509000000000000" pitchFamily="65" charset="-120"/>
                <a:ea typeface="標楷體" panose="03000509000000000000" pitchFamily="65" charset="-120"/>
              </a:rPr>
              <a:t>香港</a:t>
            </a:r>
            <a:r>
              <a:rPr lang="zh-TW" altLang="en-US" sz="2800" b="1" dirty="0">
                <a:solidFill>
                  <a:srgbClr val="0070C0"/>
                </a:solidFill>
                <a:latin typeface="標楷體" panose="03000509000000000000" pitchFamily="65" charset="-120"/>
                <a:ea typeface="標楷體" panose="03000509000000000000" pitchFamily="65" charset="-120"/>
              </a:rPr>
              <a:t>再</a:t>
            </a:r>
            <a:r>
              <a:rPr lang="zh-TW" altLang="en-US" sz="2800" b="1" dirty="0" smtClean="0">
                <a:solidFill>
                  <a:srgbClr val="0070C0"/>
                </a:solidFill>
                <a:latin typeface="標楷體" panose="03000509000000000000" pitchFamily="65" charset="-120"/>
                <a:ea typeface="標楷體" panose="03000509000000000000" pitchFamily="65" charset="-120"/>
              </a:rPr>
              <a:t>沒有</a:t>
            </a:r>
            <a:r>
              <a:rPr lang="zh-TW" altLang="en-US" sz="2800" b="1" dirty="0">
                <a:solidFill>
                  <a:srgbClr val="0070C0"/>
                </a:solidFill>
                <a:latin typeface="標楷體" panose="03000509000000000000" pitchFamily="65" charset="-120"/>
                <a:ea typeface="標楷體" panose="03000509000000000000" pitchFamily="65" charset="-120"/>
              </a:rPr>
              <a:t>制水的需要，我們打開水龍頭就有自來水。</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184" y="2204971"/>
            <a:ext cx="7505464" cy="4221823"/>
          </a:xfrm>
          <a:prstGeom prst="rect">
            <a:avLst/>
          </a:prstGeom>
        </p:spPr>
      </p:pic>
      <p:sp>
        <p:nvSpPr>
          <p:cNvPr id="6" name="文字方塊 4"/>
          <p:cNvSpPr txBox="1"/>
          <p:nvPr/>
        </p:nvSpPr>
        <p:spPr>
          <a:xfrm>
            <a:off x="7078133" y="6591300"/>
            <a:ext cx="20849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HK" altLang="en-US" sz="1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圖片來源</a:t>
            </a:r>
            <a:r>
              <a:rPr kumimoji="0" lang="zh-HK" altLang="en-US" sz="1100" b="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t>
            </a:r>
            <a:r>
              <a:rPr kumimoji="0" lang="zh-TW" altLang="en-US" sz="1100" b="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hlinkClick r:id="rId4"/>
              </a:rPr>
              <a:t>教育局教育多媒體</a:t>
            </a:r>
            <a:endParaRPr kumimoji="0" lang="zh-HK" altLang="en-US" sz="1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0155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20171</TotalTime>
  <Words>3705</Words>
  <Application>Microsoft Office PowerPoint</Application>
  <PresentationFormat>如螢幕大小 (4:3)</PresentationFormat>
  <Paragraphs>254</Paragraphs>
  <Slides>26</Slides>
  <Notes>25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等线</vt:lpstr>
      <vt:lpstr>新細明體</vt:lpstr>
      <vt:lpstr>標楷體</vt:lpstr>
      <vt:lpstr>Arial</vt:lpstr>
      <vt:lpstr>Calibri</vt:lpstr>
      <vt:lpstr>Calibri Light</vt:lpstr>
      <vt:lpstr>Times</vt:lpstr>
      <vt:lpstr>Times New Roman</vt:lpstr>
      <vt:lpstr>Wingdings</vt:lpstr>
      <vt:lpstr>Office Theme</vt:lpstr>
      <vt:lpstr>「生活事件」教案  飲水思源．點滴是惜</vt:lpstr>
      <vt:lpstr>學習重點</vt:lpstr>
      <vt:lpstr>水從哪裏來？</vt:lpstr>
      <vt:lpstr>雖然香港有不少水塘收集雨水……</vt:lpstr>
      <vt:lpstr>但是只靠本地的水塘收集雨水，能滿足的食水需求嗎？</vt:lpstr>
      <vt:lpstr>假如香港制水，你的生活會有什麼影響呢？</vt:lpstr>
      <vt:lpstr>1960年代初期，當廣東也正在遭受曠日持久的大旱，內地為了供水給香港，幾萬名勞動人民不懼艱難，在施工裝備落後的情況下，靠肩挑、手鏟興建設施，將東江水引至香港。                  </vt:lpstr>
      <vt:lpstr>政府與內地簽訂供水協約，按規定水價購買用水。自此，每年香港均預留購買東江水的開支。</vt:lpstr>
      <vt:lpstr>當有了持續穩定供應的東江水後，1982年6月起，香港政府解除多年的用水限制措施，恢復全日供水。 現時生活在香港再沒有制水的需要，我們打開水龍頭就有自來水。</vt:lpstr>
      <vt:lpstr>思考方向：  若現時不習慣節約用水，長遠來說會有什麼影響？</vt:lpstr>
      <vt:lpstr>有節制地用水，在能滿足自身需要的同時，不但可節省水費，更有利環境及自然資源的保育，為地球及人類社會，以至國家的可持續發展作出貢獻。</vt:lpstr>
      <vt:lpstr>PowerPoint 簡報</vt:lpstr>
      <vt:lpstr>節約用水，可配合國家安全哪些重點領域？</vt:lpstr>
      <vt:lpstr>小組活動：</vt:lpstr>
      <vt:lpstr>看看片段：《虛擬水》 </vt:lpstr>
      <vt:lpstr>我們怎麼耗用了這麼多水呢？</vt:lpstr>
      <vt:lpstr>就你所知，在日常生活中，我們可如何更精明地用水？</vt:lpstr>
      <vt:lpstr>以下是一些「滴惜仔」的溫馨提示：</vt:lpstr>
      <vt:lpstr>延伸活動：我的惜水行動</vt:lpstr>
      <vt:lpstr>《書》曰：「居安思危。」思則有備，有備無患。 　　——左丘明《春秋左氏傳》  顧人之常情，由儉入奢易，由奢入儉難。 　　——司馬光《訓儉示康》  取之有度，用之有節，則常足。 　　——司馬光《資治通鑒》  涓滴之恩，當以湧泉相報。 　　——朱柏廬《朱子家訓》</vt:lpstr>
      <vt:lpstr>總結:</vt:lpstr>
      <vt:lpstr>閱讀以下投影片的資料，讓我們多了解國家和東江流域地區為保障香港供水及水質所付出的努力。</vt:lpstr>
      <vt:lpstr>PowerPoint 簡報</vt:lpstr>
      <vt:lpstr>PowerPoint 簡報</vt:lpstr>
      <vt:lpstr>參考資料</vt:lpstr>
      <vt:lpstr>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Chi-yung Michael</dc:creator>
  <cp:lastModifiedBy>Isaac LEE</cp:lastModifiedBy>
  <cp:revision>459</cp:revision>
  <dcterms:created xsi:type="dcterms:W3CDTF">2024-02-27T02:28:12Z</dcterms:created>
  <dcterms:modified xsi:type="dcterms:W3CDTF">2024-05-13T02:34:34Z</dcterms:modified>
</cp:coreProperties>
</file>